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260" y="648"/>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54794579"/>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181</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50832095"/>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751080">
                  <a:extLst>
                    <a:ext uri="{9D8B030D-6E8A-4147-A177-3AD203B41FA5}">
                      <a16:colId xmlns="" xmlns:a16="http://schemas.microsoft.com/office/drawing/2014/main" val="1276116030"/>
                    </a:ext>
                  </a:extLst>
                </a:gridCol>
                <a:gridCol w="1584176">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0.136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813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0.132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0.044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0.713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effectLst/>
                          <a:latin typeface="Times New Roman" pitchFamily="18" charset="0"/>
                          <a:cs typeface="Times New Roman" pitchFamily="18" charset="0"/>
                        </a:rPr>
                        <a:t>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effectLst/>
                          <a:latin typeface="Times New Roman" pitchFamily="18" charset="0"/>
                          <a:cs typeface="Times New Roman" pitchFamily="18" charset="0"/>
                        </a:rPr>
                        <a:t>0.242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01 шілдеге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29 </a:t>
            </a:r>
            <a:r>
              <a:rPr lang="kk-KZ" altLang="ru-RU" sz="1100" b="1" dirty="0" smtClean="0">
                <a:latin typeface="Times New Roman" panose="02020603050405020304" pitchFamily="18" charset="0"/>
                <a:cs typeface="Times New Roman" panose="02020603050405020304" pitchFamily="18" charset="0"/>
              </a:rPr>
              <a:t>маусым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30 шілдеге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08000" algn="just"/>
            <a:r>
              <a:rPr lang="kk-KZ" sz="1100" dirty="0" smtClean="0">
                <a:solidFill>
                  <a:srgbClr val="000000"/>
                </a:solidFill>
                <a:latin typeface="Times New Roman"/>
              </a:rPr>
              <a:t>Бұлтты</a:t>
            </a:r>
            <a:r>
              <a:rPr lang="kk-KZ" sz="1100" dirty="0" smtClean="0">
                <a:solidFill>
                  <a:srgbClr val="000000"/>
                </a:solidFill>
                <a:latin typeface="Times New Roman"/>
              </a:rPr>
              <a:t>, </a:t>
            </a:r>
            <a:r>
              <a:rPr lang="kk-KZ" sz="1100" dirty="0" smtClean="0">
                <a:solidFill>
                  <a:srgbClr val="000000"/>
                </a:solidFill>
                <a:latin typeface="Times New Roman"/>
              </a:rPr>
              <a:t>жаңбыр</a:t>
            </a:r>
            <a:r>
              <a:rPr lang="kk-KZ" sz="1100" dirty="0" smtClean="0">
                <a:solidFill>
                  <a:srgbClr val="000000"/>
                </a:solidFill>
                <a:latin typeface="Times New Roman"/>
              </a:rPr>
              <a:t>, найзағай, </a:t>
            </a:r>
            <a:r>
              <a:rPr lang="kk-KZ" sz="1100" dirty="0" smtClean="0">
                <a:solidFill>
                  <a:srgbClr val="000000"/>
                </a:solidFill>
                <a:latin typeface="Times New Roman"/>
              </a:rPr>
              <a:t>күндіз бұршақ. </a:t>
            </a:r>
            <a:r>
              <a:rPr lang="kk-KZ" sz="1100" dirty="0" smtClean="0">
                <a:solidFill>
                  <a:srgbClr val="000000"/>
                </a:solidFill>
                <a:latin typeface="Times New Roman"/>
              </a:rPr>
              <a:t>Жел </a:t>
            </a:r>
            <a:r>
              <a:rPr lang="kk-KZ" sz="1100" dirty="0" smtClean="0">
                <a:solidFill>
                  <a:srgbClr val="000000"/>
                </a:solidFill>
                <a:latin typeface="Times New Roman"/>
              </a:rPr>
              <a:t>солтүстік-батыстан </a:t>
            </a:r>
            <a:r>
              <a:rPr lang="kk-KZ" sz="1100" dirty="0" smtClean="0">
                <a:solidFill>
                  <a:srgbClr val="000000"/>
                </a:solidFill>
                <a:latin typeface="Times New Roman"/>
              </a:rPr>
              <a:t>соғады, күші 9-14 м/с. Ауа </a:t>
            </a:r>
            <a:r>
              <a:rPr lang="kk-KZ" sz="1100" dirty="0">
                <a:solidFill>
                  <a:srgbClr val="000000"/>
                </a:solidFill>
                <a:latin typeface="Times New Roman"/>
              </a:rPr>
              <a:t>температурасы түнде </a:t>
            </a:r>
            <a:r>
              <a:rPr lang="kk-KZ" sz="1100" dirty="0" smtClean="0">
                <a:solidFill>
                  <a:srgbClr val="000000"/>
                </a:solidFill>
                <a:latin typeface="Times New Roman"/>
              </a:rPr>
              <a:t>8-10, </a:t>
            </a:r>
            <a:r>
              <a:rPr lang="kk-KZ" sz="1100" dirty="0">
                <a:solidFill>
                  <a:srgbClr val="000000"/>
                </a:solidFill>
                <a:latin typeface="Times New Roman"/>
              </a:rPr>
              <a:t>күндіз </a:t>
            </a:r>
            <a:r>
              <a:rPr lang="kk-KZ" sz="1100" dirty="0" smtClean="0">
                <a:solidFill>
                  <a:srgbClr val="000000"/>
                </a:solidFill>
                <a:latin typeface="Times New Roman"/>
              </a:rPr>
              <a:t>18-20 </a:t>
            </a:r>
            <a:r>
              <a:rPr lang="kk-KZ" sz="1100" dirty="0" smtClean="0">
                <a:solidFill>
                  <a:srgbClr val="000000"/>
                </a:solidFill>
                <a:latin typeface="Times New Roman"/>
              </a:rPr>
              <a:t>градус жылы.</a:t>
            </a:r>
          </a:p>
          <a:p>
            <a:pPr lvl="0" indent="108000" algn="just"/>
            <a:endParaRPr lang="kk-KZ" sz="1100" b="1" dirty="0" smtClean="0">
              <a:solidFill>
                <a:srgbClr val="000000"/>
              </a:solidFill>
              <a:latin typeface="Times New Roman" pitchFamily="18" charset="0"/>
              <a:cs typeface="Times New Roman" pitchFamily="18" charset="0"/>
              <a:sym typeface="+mn-ea"/>
            </a:endParaRPr>
          </a:p>
          <a:p>
            <a:pPr lvl="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02 шілдеге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01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02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08000" algn="just"/>
            <a:r>
              <a:rPr lang="kk-KZ" sz="1100" dirty="0">
                <a:solidFill>
                  <a:srgbClr val="000000"/>
                </a:solidFill>
                <a:latin typeface="Times New Roman"/>
              </a:rPr>
              <a:t>Көшпелі бұлтты, </a:t>
            </a:r>
            <a:r>
              <a:rPr lang="kk-KZ" sz="1100" dirty="0" smtClean="0">
                <a:solidFill>
                  <a:srgbClr val="000000"/>
                </a:solidFill>
                <a:latin typeface="Times New Roman"/>
              </a:rPr>
              <a:t>жаңбыр, найзағай. </a:t>
            </a:r>
            <a:r>
              <a:rPr lang="kk-KZ" sz="1100" dirty="0" smtClean="0">
                <a:solidFill>
                  <a:srgbClr val="000000"/>
                </a:solidFill>
                <a:latin typeface="Times New Roman"/>
              </a:rPr>
              <a:t>Жел </a:t>
            </a:r>
            <a:r>
              <a:rPr lang="kk-KZ" sz="1100" dirty="0" smtClean="0">
                <a:solidFill>
                  <a:srgbClr val="000000"/>
                </a:solidFill>
                <a:latin typeface="Times New Roman"/>
              </a:rPr>
              <a:t>солтүстік-батыстан </a:t>
            </a:r>
            <a:r>
              <a:rPr lang="kk-KZ" sz="1100" dirty="0">
                <a:solidFill>
                  <a:srgbClr val="000000"/>
                </a:solidFill>
                <a:latin typeface="Times New Roman"/>
              </a:rPr>
              <a:t>соғады, күші </a:t>
            </a:r>
            <a:r>
              <a:rPr lang="kk-KZ" sz="1100" dirty="0" smtClean="0">
                <a:solidFill>
                  <a:srgbClr val="000000"/>
                </a:solidFill>
                <a:latin typeface="Times New Roman"/>
              </a:rPr>
              <a:t>7-12 </a:t>
            </a:r>
            <a:r>
              <a:rPr lang="kk-KZ" sz="1100" dirty="0">
                <a:solidFill>
                  <a:srgbClr val="000000"/>
                </a:solidFill>
                <a:latin typeface="Times New Roman"/>
              </a:rPr>
              <a:t>м/с. Ауа </a:t>
            </a:r>
            <a:r>
              <a:rPr lang="kk-KZ" sz="1100" dirty="0" smtClean="0">
                <a:solidFill>
                  <a:srgbClr val="000000"/>
                </a:solidFill>
                <a:latin typeface="Times New Roman"/>
              </a:rPr>
              <a:t>температурасы 12-14 </a:t>
            </a:r>
            <a:r>
              <a:rPr lang="kk-KZ" sz="1100" dirty="0">
                <a:solidFill>
                  <a:srgbClr val="000000"/>
                </a:solidFill>
                <a:latin typeface="Times New Roman"/>
              </a:rPr>
              <a:t>градус жылы.</a:t>
            </a:r>
          </a:p>
          <a:p>
            <a:pPr lvl="0" indent="108000" algn="just"/>
            <a:endParaRPr lang="kk-KZ" sz="1100" dirty="0" smtClean="0">
              <a:latin typeface="Times New Roman" pitchFamily="18" charset="0"/>
              <a:cs typeface="Times New Roman" pitchFamily="18" charset="0"/>
            </a:endParaRPr>
          </a:p>
          <a:p>
            <a:pPr lvl="0" indent="108000" algn="just"/>
            <a:endParaRPr lang="kk-KZ"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81320"/>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01 шілде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02 шілде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a:t>
            </a:r>
            <a:r>
              <a:rPr lang="kk-KZ" sz="1100" b="1" dirty="0">
                <a:solidFill>
                  <a:srgbClr val="000000"/>
                </a:solidFill>
                <a:latin typeface="Times New Roman" panose="02020603050405020304" pitchFamily="18" charset="0"/>
                <a:cs typeface="Times New Roman" panose="02020603050405020304" pitchFamily="18" charset="0"/>
                <a:sym typeface="+mn-ea"/>
              </a:rPr>
              <a:t> </a:t>
            </a:r>
            <a:r>
              <a:rPr lang="kk-KZ" sz="1100" b="1" dirty="0" smtClean="0">
                <a:solidFill>
                  <a:srgbClr val="000000"/>
                </a:solidFill>
                <a:latin typeface="Times New Roman" panose="02020603050405020304" pitchFamily="18" charset="0"/>
                <a:cs typeface="Times New Roman" panose="02020603050405020304" pitchFamily="18" charset="0"/>
                <a:sym typeface="+mn-ea"/>
              </a:rPr>
              <a:t>сейілуіне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Оспан</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43144</TotalTime>
  <Words>567</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7796</cp:revision>
  <cp:lastPrinted>2021-07-01T03:56:27Z</cp:lastPrinted>
  <dcterms:created xsi:type="dcterms:W3CDTF">2018-03-27T06:03:00Z</dcterms:created>
  <dcterms:modified xsi:type="dcterms:W3CDTF">2026-06-30T07:42:24Z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