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1965210"/>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29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73487" y="125303"/>
            <a:ext cx="487461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a:latin typeface="Times New Roman" panose="02020603050405020304" pitchFamily="18" charset="0"/>
                <a:cs typeface="Times New Roman" panose="02020603050405020304" pitchFamily="18" charset="0"/>
              </a:rPr>
              <a:t>30 маусымға а</a:t>
            </a:r>
            <a:r>
              <a:rPr lang="kk-KZ" altLang="ru-RU" sz="1100" b="1" dirty="0">
                <a:latin typeface="Times New Roman" pitchFamily="18" charset="0"/>
                <a:cs typeface="Times New Roman" pitchFamily="18" charset="0"/>
              </a:rPr>
              <a:t>уа-райы болжамы</a:t>
            </a:r>
            <a:endParaRPr lang="ru-RU" altLang="ru-RU" sz="1100" b="1" dirty="0">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2026 ж. 29 </a:t>
            </a:r>
            <a:r>
              <a:rPr lang="ru-RU" altLang="ru-RU" sz="1100" b="1" dirty="0" err="1">
                <a:solidFill>
                  <a:srgbClr val="000000"/>
                </a:solidFill>
                <a:latin typeface="Times New Roman" pitchFamily="18" charset="0"/>
                <a:cs typeface="Times New Roman" pitchFamily="18" charset="0"/>
              </a:rPr>
              <a:t>маусым</a:t>
            </a:r>
            <a:r>
              <a:rPr lang="kk-KZ" sz="1100" b="1" dirty="0">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20-дан</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30 маусым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a:solidFill>
                  <a:srgbClr val="000000"/>
                </a:solidFill>
                <a:latin typeface="Times New Roman" pitchFamily="18" charset="0"/>
                <a:cs typeface="Times New Roman" pitchFamily="18" charset="0"/>
                <a:sym typeface="+mn-ea"/>
              </a:rPr>
              <a:t>Бұлтты</a:t>
            </a:r>
            <a:r>
              <a:rPr lang="kk-KZ" sz="1100" dirty="0">
                <a:latin typeface="Times New Roman" panose="02020603050405020304" pitchFamily="18" charset="0"/>
                <a:cs typeface="Times New Roman" panose="02020603050405020304" pitchFamily="18" charset="0"/>
                <a:sym typeface="+mn-ea"/>
              </a:rPr>
              <a:t>, </a:t>
            </a:r>
            <a:r>
              <a:rPr lang="kk-KZ" sz="1100" kern="1400" dirty="0">
                <a:solidFill>
                  <a:srgbClr val="000000"/>
                </a:solidFill>
                <a:latin typeface="Times New Roman" panose="02020603050405020304" pitchFamily="18" charset="0"/>
                <a:ea typeface="Times New Roman" panose="02020603050405020304" pitchFamily="18" charset="0"/>
              </a:rPr>
              <a:t>күндіз жаңбыр, найзағай болады. </a:t>
            </a:r>
            <a:r>
              <a:rPr lang="kk-KZ" sz="1100" dirty="0">
                <a:latin typeface="Times New Roman" panose="02020603050405020304" pitchFamily="18" charset="0"/>
                <a:cs typeface="Times New Roman" panose="02020603050405020304" pitchFamily="18" charset="0"/>
              </a:rPr>
              <a:t>Түнде және таңертең тұман түседі.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соғатын жел солтүстік-батысқа ауысады, күші 8-13 м/с. Ауа температурасы түнде 9-11, күндіз 18-20 градус жылы болады.</a:t>
            </a:r>
          </a:p>
          <a:p>
            <a:pPr algn="just"/>
            <a:endParaRPr lang="kk-KZ" altLang="ru-RU" sz="1100" b="1" dirty="0">
              <a:latin typeface="Times New Roman" panose="02020603050405020304" pitchFamily="18" charset="0"/>
              <a:cs typeface="Times New Roman" panose="02020603050405020304" pitchFamily="18" charset="0"/>
              <a:sym typeface="+mn-ea"/>
            </a:endParaRPr>
          </a:p>
          <a:p>
            <a:pPr algn="ctr"/>
            <a:r>
              <a:rPr lang="kk-KZ" altLang="ru-RU" sz="1100" b="1" dirty="0">
                <a:latin typeface="Times New Roman" panose="02020603050405020304" pitchFamily="18" charset="0"/>
                <a:cs typeface="Times New Roman" panose="02020603050405020304" pitchFamily="18" charset="0"/>
                <a:sym typeface="+mn-ea"/>
              </a:rPr>
              <a:t>01 шілде түнге ауа-райы болжамы</a:t>
            </a:r>
            <a:endParaRPr lang="kk-KZ" sz="1100" b="1" dirty="0">
              <a:solidFill>
                <a:srgbClr val="000000"/>
              </a:solidFill>
              <a:latin typeface="Times New Roman" pitchFamily="18" charset="0"/>
              <a:cs typeface="Times New Roman" pitchFamily="18" charset="0"/>
            </a:endParaRPr>
          </a:p>
          <a:p>
            <a:pPr algn="ctr"/>
            <a:r>
              <a:rPr lang="ru-RU" sz="1100" b="1" dirty="0">
                <a:solidFill>
                  <a:srgbClr val="000000"/>
                </a:solidFill>
                <a:latin typeface="Times New Roman" pitchFamily="18" charset="0"/>
                <a:cs typeface="Times New Roman" pitchFamily="18" charset="0"/>
              </a:rPr>
              <a:t>2026 ж. </a:t>
            </a:r>
            <a:r>
              <a:rPr lang="ru-RU" sz="1100" b="1" dirty="0">
                <a:latin typeface="Times New Roman" panose="02020603050405020304" pitchFamily="18" charset="0"/>
                <a:cs typeface="Times New Roman" panose="02020603050405020304" pitchFamily="18" charset="0"/>
              </a:rPr>
              <a:t>30 </a:t>
            </a:r>
            <a:r>
              <a:rPr lang="ru-RU" sz="1100" b="1" dirty="0" err="1">
                <a:latin typeface="Times New Roman" panose="02020603050405020304" pitchFamily="18" charset="0"/>
                <a:cs typeface="Times New Roman" panose="02020603050405020304" pitchFamily="18" charset="0"/>
              </a:rPr>
              <a:t>маусым</a:t>
            </a:r>
            <a:r>
              <a:rPr lang="ru-RU" sz="1100" b="1" dirty="0">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20-дан </a:t>
            </a:r>
            <a:r>
              <a:rPr lang="ru-RU" sz="1100" b="1" dirty="0" err="1">
                <a:solidFill>
                  <a:srgbClr val="000000"/>
                </a:solidFill>
                <a:latin typeface="Times New Roman" pitchFamily="18" charset="0"/>
                <a:cs typeface="Times New Roman" pitchFamily="18" charset="0"/>
              </a:rPr>
              <a:t>бастап</a:t>
            </a:r>
            <a:r>
              <a:rPr lang="ru-RU" sz="1100" b="1" dirty="0">
                <a:latin typeface="Times New Roman" panose="02020603050405020304" pitchFamily="18" charset="0"/>
                <a:cs typeface="Times New Roman" panose="02020603050405020304" pitchFamily="18" charset="0"/>
              </a:rPr>
              <a:t> 01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08-ге </a:t>
            </a:r>
            <a:r>
              <a:rPr lang="ru-RU" sz="1100" b="1" dirty="0" err="1">
                <a:solidFill>
                  <a:srgbClr val="000000"/>
                </a:solidFill>
                <a:latin typeface="Times New Roman" pitchFamily="18" charset="0"/>
                <a:cs typeface="Times New Roman" pitchFamily="18" charset="0"/>
              </a:rPr>
              <a:t>дейін</a:t>
            </a:r>
            <a:endParaRPr lang="ru-RU" sz="1100" b="1" dirty="0">
              <a:solidFill>
                <a:srgbClr val="000000"/>
              </a:solidFill>
              <a:latin typeface="Times New Roman" pitchFamily="18" charset="0"/>
              <a:cs typeface="Times New Roman" pitchFamily="18" charset="0"/>
            </a:endParaRPr>
          </a:p>
          <a:p>
            <a:pPr algn="just"/>
            <a:r>
              <a:rPr lang="ru-RU" sz="1100" dirty="0" err="1">
                <a:solidFill>
                  <a:srgbClr val="000000"/>
                </a:solidFill>
                <a:latin typeface="Times New Roman" pitchFamily="18" charset="0"/>
                <a:cs typeface="Times New Roman" pitchFamily="18" charset="0"/>
                <a:sym typeface="+mn-ea"/>
              </a:rPr>
              <a:t>Бұлтты</a:t>
            </a:r>
            <a:r>
              <a:rPr lang="kk-KZ" sz="1100" dirty="0">
                <a:latin typeface="Times New Roman" panose="02020603050405020304" pitchFamily="18" charset="0"/>
                <a:cs typeface="Times New Roman" panose="02020603050405020304" pitchFamily="18" charset="0"/>
                <a:sym typeface="+mn-ea"/>
              </a:rPr>
              <a:t>, </a:t>
            </a:r>
            <a:r>
              <a:rPr lang="kk-KZ" sz="1100" kern="1400" dirty="0">
                <a:solidFill>
                  <a:srgbClr val="000000"/>
                </a:solidFill>
                <a:latin typeface="Times New Roman" panose="02020603050405020304" pitchFamily="18" charset="0"/>
                <a:sym typeface="+mn-ea"/>
              </a:rPr>
              <a:t>жаңбыр, найзағай болады</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a:t>
            </a:r>
            <a:r>
              <a:rPr lang="kk-KZ" sz="1100" dirty="0">
                <a:latin typeface="Times New Roman" panose="02020603050405020304" pitchFamily="18" charset="0"/>
                <a:cs typeface="Times New Roman" panose="02020603050405020304" pitchFamily="18" charset="0"/>
                <a:sym typeface="+mn-ea"/>
              </a:rPr>
              <a:t>жел соғады</a:t>
            </a:r>
            <a:r>
              <a:rPr lang="kk-KZ" sz="1100">
                <a:latin typeface="Times New Roman" panose="02020603050405020304" pitchFamily="18" charset="0"/>
                <a:cs typeface="Times New Roman" panose="02020603050405020304" pitchFamily="18" charset="0"/>
                <a:sym typeface="+mn-ea"/>
              </a:rPr>
              <a:t>,</a:t>
            </a:r>
            <a:r>
              <a:rPr lang="kk-KZ" sz="1100">
                <a:latin typeface="Times New Roman" panose="02020603050405020304" pitchFamily="18" charset="0"/>
                <a:cs typeface="Times New Roman" panose="02020603050405020304" pitchFamily="18" charset="0"/>
              </a:rPr>
              <a:t> күші                  5-10 </a:t>
            </a:r>
            <a:r>
              <a:rPr lang="kk-KZ" sz="1100" dirty="0">
                <a:latin typeface="Times New Roman" panose="02020603050405020304" pitchFamily="18" charset="0"/>
                <a:cs typeface="Times New Roman" panose="02020603050405020304" pitchFamily="18" charset="0"/>
              </a:rPr>
              <a:t>м/с. Ауа температурасы 11-13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984261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8098" y="2422200"/>
            <a:ext cx="4808487"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30 </a:t>
            </a:r>
            <a:r>
              <a:rPr lang="kk-KZ" sz="1100" dirty="0">
                <a:solidFill>
                  <a:prstClr val="black"/>
                </a:solidFill>
                <a:latin typeface="Times New Roman" panose="02020603050405020304" pitchFamily="18" charset="0"/>
                <a:cs typeface="Times New Roman" panose="02020603050405020304" pitchFamily="18" charset="0"/>
              </a:rPr>
              <a:t>маусымда, 01 шілдеде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a:solidFill>
                  <a:prstClr val="black"/>
                </a:solidFill>
                <a:latin typeface="Times New Roman" panose="02020603050405020304" pitchFamily="18" charset="0"/>
                <a:cs typeface="Times New Roman" panose="02020603050405020304"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rPr>
              <a:t>төмен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Әбдіғали Т.М./Проненко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47556</TotalTime>
  <Words>641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7034</cp:revision>
  <cp:lastPrinted>2021-07-01T07:38:07Z</cp:lastPrinted>
  <dcterms:created xsi:type="dcterms:W3CDTF">2018-03-27T06:03:00Z</dcterms:created>
  <dcterms:modified xsi:type="dcterms:W3CDTF">2026-06-29T08:08:51Z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