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0" d="100"/>
          <a:sy n="100" d="100"/>
        </p:scale>
        <p:origin x="744"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36586184"/>
              </p:ext>
            </p:extLst>
          </p:nvPr>
        </p:nvGraphicFramePr>
        <p:xfrm>
          <a:off x="307975" y="2515344"/>
          <a:ext cx="4465638" cy="2281808"/>
        </p:xfrm>
        <a:graphic>
          <a:graphicData uri="http://schemas.openxmlformats.org/drawingml/2006/table">
            <a:tbl>
              <a:tblPr/>
              <a:tblGrid>
                <a:gridCol w="4465638">
                  <a:extLst>
                    <a:ext uri="{9D8B030D-6E8A-4147-A177-3AD203B41FA5}">
                      <a16:colId xmlns:a16="http://schemas.microsoft.com/office/drawing/2014/main" val="20000"/>
                    </a:ext>
                  </a:extLst>
                </a:gridCol>
              </a:tblGrid>
              <a:tr h="228180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№178</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27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613187194"/>
              </p:ext>
            </p:extLst>
          </p:nvPr>
        </p:nvGraphicFramePr>
        <p:xfrm>
          <a:off x="5010813" y="6363038"/>
          <a:ext cx="4789072" cy="320040"/>
        </p:xfrm>
        <a:graphic>
          <a:graphicData uri="http://schemas.openxmlformats.org/drawingml/2006/table">
            <a:tbl>
              <a:tblPr/>
              <a:tblGrid>
                <a:gridCol w="4789072">
                  <a:extLst>
                    <a:ext uri="{9D8B030D-6E8A-4147-A177-3AD203B41FA5}">
                      <a16:colId xmlns:a16="http://schemas.microsoft.com/office/drawing/2014/main" val="20000"/>
                    </a:ext>
                  </a:extLst>
                </a:gridCol>
              </a:tblGrid>
              <a:tr h="1519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75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4130" y="3774553"/>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27 </a:t>
            </a:r>
            <a:r>
              <a:rPr lang="ru-RU" altLang="ru-RU" sz="1200" b="1" dirty="0" err="1">
                <a:latin typeface="Times New Roman" panose="02020603050405020304" pitchFamily="18" charset="0"/>
                <a:cs typeface="Times New Roman" panose="02020603050405020304" pitchFamily="18" charset="0"/>
              </a:rPr>
              <a:t>маусым</a:t>
            </a:r>
            <a:r>
              <a:rPr lang="kk-KZ" altLang="ru-RU" sz="1200" b="1" dirty="0">
                <a:latin typeface="Times New Roman" panose="02020603050405020304" pitchFamily="18" charset="0"/>
                <a:cs typeface="Times New Roman" panose="02020603050405020304" pitchFamily="18" charset="0"/>
              </a:rPr>
              <a:t>дағы </a:t>
            </a:r>
            <a:r>
              <a:rPr lang="ru-RU" altLang="ru-RU" sz="1200" b="1" dirty="0">
                <a:latin typeface="Times New Roman" panose="02020603050405020304" pitchFamily="18" charset="0"/>
                <a:cs typeface="Times New Roman" panose="02020603050405020304" pitchFamily="18" charset="0"/>
              </a:rPr>
              <a:t>Риддер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62103"/>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sz="1200" b="1" dirty="0">
                <a:latin typeface="Times New Roman" panose="02020603050405020304" pitchFamily="18" charset="0"/>
                <a:cs typeface="Times New Roman" panose="02020603050405020304" pitchFamily="18" charset="0"/>
              </a:rPr>
              <a:t>28 маусымға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27 маусым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28 </a:t>
            </a:r>
            <a:r>
              <a:rPr lang="ru-RU" altLang="ru-RU" sz="1200" b="1" dirty="0" err="1">
                <a:latin typeface="Times New Roman" panose="02020603050405020304" pitchFamily="18" charset="0"/>
                <a:cs typeface="Times New Roman" panose="02020603050405020304" pitchFamily="18" charset="0"/>
              </a:rPr>
              <a:t>маусым</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күндіз жаңбыр, найзағай. Солтүстік-шығыстан соғатын жел солтүстік-батысқа ауысады,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4-9,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9-14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15-17,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30-32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just">
              <a:spcBef>
                <a:spcPts val="0"/>
              </a:spcBef>
              <a:defRPr/>
            </a:pPr>
            <a:endParaRPr lang="ru-RU" altLang="ru-RU" sz="400" b="1" dirty="0">
              <a:latin typeface="Times New Roman" pitchFamily="18" charset="0"/>
              <a:cs typeface="Times New Roman" pitchFamily="18" charset="0"/>
            </a:endParaRPr>
          </a:p>
          <a:p>
            <a:pPr algn="just">
              <a:spcBef>
                <a:spcPts val="0"/>
              </a:spcBef>
              <a:defRPr/>
            </a:pPr>
            <a:endParaRPr lang="ru-RU" altLang="ru-RU" sz="4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29 </a:t>
            </a:r>
            <a:r>
              <a:rPr lang="ru-RU" altLang="ru-RU" sz="1200" b="1" dirty="0" err="1">
                <a:latin typeface="Times New Roman" pitchFamily="18" charset="0"/>
                <a:cs typeface="Times New Roman" pitchFamily="18" charset="0"/>
              </a:rPr>
              <a:t>маусымға</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a:latin typeface="Times New Roman" panose="02020603050405020304" pitchFamily="18" charset="0"/>
                <a:cs typeface="Times New Roman" panose="02020603050405020304" pitchFamily="18" charset="0"/>
              </a:rPr>
              <a:t>28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29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солтүстік-шығыстан соғады, күші 4-9 м/с. Ауа температурасы 17-19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3" name="TextBox 13"/>
          <p:cNvSpPr txBox="1"/>
          <p:nvPr/>
        </p:nvSpPr>
        <p:spPr>
          <a:xfrm>
            <a:off x="5036705" y="337924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2" name="TextBox 13">
            <a:extLst>
              <a:ext uri="{FF2B5EF4-FFF2-40B4-BE49-F238E27FC236}">
                <a16:creationId xmlns:a16="http://schemas.microsoft.com/office/drawing/2014/main" id="{D0E5FD93-B64B-17B7-2637-A976B82262C8}"/>
              </a:ext>
            </a:extLst>
          </p:cNvPr>
          <p:cNvSpPr txBox="1"/>
          <p:nvPr/>
        </p:nvSpPr>
        <p:spPr>
          <a:xfrm>
            <a:off x="5036705" y="243724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сейілуіне ықпал етеді.  </a:t>
            </a:r>
          </a:p>
          <a:p>
            <a:pPr indent="185738" algn="just"/>
            <a:r>
              <a:rPr lang="kk-KZ" sz="1200" dirty="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күтіледі.</a:t>
            </a:r>
          </a:p>
        </p:txBody>
      </p:sp>
      <p:graphicFrame>
        <p:nvGraphicFramePr>
          <p:cNvPr id="5" name="Таблица 2">
            <a:extLst>
              <a:ext uri="{FF2B5EF4-FFF2-40B4-BE49-F238E27FC236}">
                <a16:creationId xmlns:a16="http://schemas.microsoft.com/office/drawing/2014/main" id="{623514C1-D8DF-74FE-D7AC-88C3DE387918}"/>
              </a:ext>
            </a:extLst>
          </p:cNvPr>
          <p:cNvGraphicFramePr>
            <a:graphicFrameLocks noGrp="1"/>
          </p:cNvGraphicFramePr>
          <p:nvPr>
            <p:extLst>
              <p:ext uri="{D42A27DB-BD31-4B8C-83A1-F6EECF244321}">
                <p14:modId xmlns:p14="http://schemas.microsoft.com/office/powerpoint/2010/main" val="3804805292"/>
              </p:ext>
            </p:extLst>
          </p:nvPr>
        </p:nvGraphicFramePr>
        <p:xfrm>
          <a:off x="5029881" y="4236218"/>
          <a:ext cx="4742988" cy="2079970"/>
        </p:xfrm>
        <a:graphic>
          <a:graphicData uri="http://schemas.openxmlformats.org/drawingml/2006/table">
            <a:tbl>
              <a:tblPr firstRow="1" bandRow="1">
                <a:tableStyleId>{5C22544A-7EE6-4342-B048-85BDC9FD1C3A}</a:tableStyleId>
              </a:tblPr>
              <a:tblGrid>
                <a:gridCol w="1792008">
                  <a:extLst>
                    <a:ext uri="{9D8B030D-6E8A-4147-A177-3AD203B41FA5}">
                      <a16:colId xmlns:a16="http://schemas.microsoft.com/office/drawing/2014/main" val="3583770891"/>
                    </a:ext>
                  </a:extLst>
                </a:gridCol>
                <a:gridCol w="1429718">
                  <a:extLst>
                    <a:ext uri="{9D8B030D-6E8A-4147-A177-3AD203B41FA5}">
                      <a16:colId xmlns:a16="http://schemas.microsoft.com/office/drawing/2014/main" val="1276116030"/>
                    </a:ext>
                  </a:extLst>
                </a:gridCol>
                <a:gridCol w="1521262">
                  <a:extLst>
                    <a:ext uri="{9D8B030D-6E8A-4147-A177-3AD203B41FA5}">
                      <a16:colId xmlns:a16="http://schemas.microsoft.com/office/drawing/2014/main" val="2096923049"/>
                    </a:ext>
                  </a:extLst>
                </a:gridCol>
              </a:tblGrid>
              <a:tr h="616930">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106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106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815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0,163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295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1,475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106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0,325</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65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0,324</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4330025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В. 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7В</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81970" y="586777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Иманғабасова А.Т. / Акылбаева М.М.</a:t>
            </a:r>
          </a:p>
        </p:txBody>
      </p:sp>
      <p:graphicFrame>
        <p:nvGraphicFramePr>
          <p:cNvPr id="20" name="Таблица 19"/>
          <p:cNvGraphicFramePr/>
          <p:nvPr>
            <p:extLst>
              <p:ext uri="{D42A27DB-BD31-4B8C-83A1-F6EECF244321}">
                <p14:modId xmlns:p14="http://schemas.microsoft.com/office/powerpoint/2010/main" val="3630647364"/>
              </p:ext>
            </p:extLst>
          </p:nvPr>
        </p:nvGraphicFramePr>
        <p:xfrm>
          <a:off x="5277484" y="490845"/>
          <a:ext cx="4167505" cy="772416"/>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0,12 ≤ 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0,24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66465136"/>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a:t>
                      </a:r>
                      <a:r>
                        <a:rPr lang="kk-KZ" sz="800" baseline="0" dirty="0">
                          <a:latin typeface="Times New Roman" panose="02020603050405020304" pitchFamily="18" charset="0"/>
                          <a:cs typeface="Times New Roman" panose="02020603050405020304" pitchFamily="18" charset="0"/>
                        </a:rPr>
                        <a:t> 208-664</a:t>
                      </a:r>
                      <a:endParaRPr sz="800" u="none"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u="none"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u="none"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21054</TotalTime>
  <Words>605</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4436</cp:revision>
  <cp:lastPrinted>2021-07-01T03:56:27Z</cp:lastPrinted>
  <dcterms:created xsi:type="dcterms:W3CDTF">2018-03-27T06:03:00Z</dcterms:created>
  <dcterms:modified xsi:type="dcterms:W3CDTF">2026-06-27T07:46:28Z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