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404" y="13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76999782"/>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177</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31423976"/>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751080">
                  <a:extLst>
                    <a:ext uri="{9D8B030D-6E8A-4147-A177-3AD203B41FA5}">
                      <a16:colId xmlns="" xmlns:a16="http://schemas.microsoft.com/office/drawing/2014/main" val="1276116030"/>
                    </a:ext>
                  </a:extLst>
                </a:gridCol>
                <a:gridCol w="1584176">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72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0,144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38504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7,701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61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0,307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22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0,054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1,238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27 </a:t>
            </a:r>
            <a:r>
              <a:rPr lang="kk-KZ" altLang="ru-RU" sz="1100" b="1" dirty="0" smtClean="0">
                <a:latin typeface="Times New Roman" panose="02020603050405020304" pitchFamily="18" charset="0"/>
                <a:cs typeface="Times New Roman" panose="02020603050405020304" pitchFamily="18" charset="0"/>
              </a:rPr>
              <a:t>маусымға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26 </a:t>
            </a:r>
            <a:r>
              <a:rPr lang="kk-KZ" altLang="ru-RU" sz="1100" b="1" dirty="0" smtClean="0">
                <a:latin typeface="Times New Roman" panose="02020603050405020304" pitchFamily="18" charset="0"/>
                <a:cs typeface="Times New Roman" panose="02020603050405020304" pitchFamily="18" charset="0"/>
              </a:rPr>
              <a:t>маусым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27 </a:t>
            </a:r>
            <a:r>
              <a:rPr lang="kk-KZ" altLang="ru-RU" sz="1100" b="1" dirty="0" smtClean="0">
                <a:latin typeface="Times New Roman" panose="02020603050405020304" pitchFamily="18" charset="0"/>
                <a:cs typeface="Times New Roman" panose="02020603050405020304" pitchFamily="18" charset="0"/>
              </a:rPr>
              <a:t>маусым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08000" algn="just"/>
            <a:r>
              <a:rPr lang="kk-KZ" sz="1100" dirty="0" smtClean="0">
                <a:solidFill>
                  <a:srgbClr val="000000"/>
                </a:solidFill>
                <a:latin typeface="Times New Roman"/>
              </a:rPr>
              <a:t>Көшпелі бұлтты, </a:t>
            </a:r>
            <a:r>
              <a:rPr lang="kk-KZ" sz="1100" dirty="0" smtClean="0">
                <a:solidFill>
                  <a:srgbClr val="000000"/>
                </a:solidFill>
                <a:latin typeface="Times New Roman"/>
              </a:rPr>
              <a:t>жаңбыр</a:t>
            </a:r>
            <a:r>
              <a:rPr lang="kk-KZ" sz="1100" dirty="0" smtClean="0">
                <a:solidFill>
                  <a:srgbClr val="000000"/>
                </a:solidFill>
                <a:latin typeface="Times New Roman"/>
              </a:rPr>
              <a:t>, найзағай, </a:t>
            </a:r>
            <a:r>
              <a:rPr lang="kk-KZ" sz="1100" dirty="0" smtClean="0">
                <a:solidFill>
                  <a:srgbClr val="000000"/>
                </a:solidFill>
                <a:latin typeface="Times New Roman"/>
              </a:rPr>
              <a:t>күндіз бұршақ</a:t>
            </a:r>
            <a:r>
              <a:rPr lang="kk-KZ" sz="1100" dirty="0" smtClean="0">
                <a:solidFill>
                  <a:srgbClr val="000000"/>
                </a:solidFill>
                <a:latin typeface="Times New Roman"/>
              </a:rPr>
              <a:t>, дауыл. Жел </a:t>
            </a:r>
            <a:r>
              <a:rPr lang="kk-KZ" sz="1100" dirty="0" smtClean="0">
                <a:solidFill>
                  <a:srgbClr val="000000"/>
                </a:solidFill>
                <a:latin typeface="Times New Roman"/>
              </a:rPr>
              <a:t>солтүстік-батыстан </a:t>
            </a:r>
            <a:r>
              <a:rPr lang="kk-KZ" sz="1100" dirty="0" smtClean="0">
                <a:solidFill>
                  <a:srgbClr val="000000"/>
                </a:solidFill>
                <a:latin typeface="Times New Roman"/>
              </a:rPr>
              <a:t>соғады, күші 9-14, күндіз екпіні 15-20 </a:t>
            </a:r>
            <a:r>
              <a:rPr lang="kk-KZ" sz="1100" dirty="0">
                <a:solidFill>
                  <a:srgbClr val="000000"/>
                </a:solidFill>
                <a:latin typeface="Times New Roman"/>
              </a:rPr>
              <a:t>м/с</a:t>
            </a:r>
            <a:r>
              <a:rPr lang="kk-KZ" sz="1100" dirty="0" smtClean="0">
                <a:solidFill>
                  <a:srgbClr val="000000"/>
                </a:solidFill>
                <a:latin typeface="Times New Roman"/>
              </a:rPr>
              <a:t>. </a:t>
            </a:r>
            <a:r>
              <a:rPr lang="kk-KZ" sz="1100" dirty="0" smtClean="0">
                <a:solidFill>
                  <a:srgbClr val="000000"/>
                </a:solidFill>
                <a:latin typeface="Times New Roman"/>
              </a:rPr>
              <a:t>Ауа </a:t>
            </a:r>
            <a:r>
              <a:rPr lang="kk-KZ" sz="1100" dirty="0">
                <a:solidFill>
                  <a:srgbClr val="000000"/>
                </a:solidFill>
                <a:latin typeface="Times New Roman"/>
              </a:rPr>
              <a:t>температурасы түнде </a:t>
            </a:r>
            <a:r>
              <a:rPr lang="kk-KZ" sz="1100" dirty="0" smtClean="0">
                <a:solidFill>
                  <a:srgbClr val="000000"/>
                </a:solidFill>
                <a:latin typeface="Times New Roman"/>
              </a:rPr>
              <a:t>13-15, </a:t>
            </a:r>
            <a:r>
              <a:rPr lang="kk-KZ" sz="1100" dirty="0">
                <a:solidFill>
                  <a:srgbClr val="000000"/>
                </a:solidFill>
                <a:latin typeface="Times New Roman"/>
              </a:rPr>
              <a:t>күндіз </a:t>
            </a:r>
            <a:r>
              <a:rPr lang="kk-KZ" sz="1100" dirty="0" smtClean="0">
                <a:solidFill>
                  <a:srgbClr val="000000"/>
                </a:solidFill>
                <a:latin typeface="Times New Roman"/>
              </a:rPr>
              <a:t>21-23 </a:t>
            </a:r>
            <a:r>
              <a:rPr lang="kk-KZ" sz="1100" dirty="0" smtClean="0">
                <a:solidFill>
                  <a:srgbClr val="000000"/>
                </a:solidFill>
                <a:latin typeface="Times New Roman"/>
              </a:rPr>
              <a:t>градус жылы.</a:t>
            </a:r>
          </a:p>
          <a:p>
            <a:pPr lvl="0" indent="108000" algn="just"/>
            <a:endParaRPr lang="kk-KZ" sz="1100" b="1" dirty="0" smtClean="0">
              <a:solidFill>
                <a:srgbClr val="000000"/>
              </a:solidFill>
              <a:latin typeface="Times New Roman" pitchFamily="18" charset="0"/>
              <a:cs typeface="Times New Roman" pitchFamily="18" charset="0"/>
              <a:sym typeface="+mn-ea"/>
            </a:endParaRPr>
          </a:p>
          <a:p>
            <a:pPr lvl="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28 </a:t>
            </a:r>
            <a:r>
              <a:rPr lang="kk-KZ" sz="1100" b="1" dirty="0" smtClean="0">
                <a:solidFill>
                  <a:srgbClr val="000000"/>
                </a:solidFill>
                <a:latin typeface="Times New Roman" pitchFamily="18" charset="0"/>
                <a:cs typeface="Times New Roman" pitchFamily="18" charset="0"/>
                <a:sym typeface="+mn-ea"/>
              </a:rPr>
              <a:t>маусымға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27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28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08000" algn="just"/>
            <a:r>
              <a:rPr lang="kk-KZ" sz="1100" dirty="0" smtClean="0">
                <a:solidFill>
                  <a:srgbClr val="000000"/>
                </a:solidFill>
                <a:latin typeface="Times New Roman"/>
              </a:rPr>
              <a:t>Көшпелі бұлтты, жауын-шашынсыз</a:t>
            </a:r>
            <a:r>
              <a:rPr lang="kk-KZ" sz="1100" dirty="0" smtClean="0">
                <a:solidFill>
                  <a:srgbClr val="000000"/>
                </a:solidFill>
                <a:latin typeface="Times New Roman"/>
              </a:rPr>
              <a:t>. </a:t>
            </a:r>
            <a:r>
              <a:rPr lang="kk-KZ" sz="1100" dirty="0" smtClean="0">
                <a:solidFill>
                  <a:srgbClr val="000000"/>
                </a:solidFill>
                <a:latin typeface="Times New Roman"/>
              </a:rPr>
              <a:t>Жел </a:t>
            </a:r>
            <a:r>
              <a:rPr lang="kk-KZ" sz="1100" dirty="0" smtClean="0">
                <a:solidFill>
                  <a:srgbClr val="000000"/>
                </a:solidFill>
                <a:latin typeface="Times New Roman"/>
              </a:rPr>
              <a:t>солтүстік-батыстан </a:t>
            </a:r>
            <a:r>
              <a:rPr lang="kk-KZ" sz="1100" dirty="0">
                <a:solidFill>
                  <a:srgbClr val="000000"/>
                </a:solidFill>
                <a:latin typeface="Times New Roman"/>
              </a:rPr>
              <a:t>соғады, күші </a:t>
            </a:r>
            <a:r>
              <a:rPr lang="kk-KZ" sz="1100" dirty="0" smtClean="0">
                <a:solidFill>
                  <a:srgbClr val="000000"/>
                </a:solidFill>
                <a:latin typeface="Times New Roman"/>
              </a:rPr>
              <a:t>9-14 </a:t>
            </a:r>
            <a:r>
              <a:rPr lang="kk-KZ" sz="1100" dirty="0">
                <a:solidFill>
                  <a:srgbClr val="000000"/>
                </a:solidFill>
                <a:latin typeface="Times New Roman"/>
              </a:rPr>
              <a:t>м/с. Ауа </a:t>
            </a:r>
            <a:r>
              <a:rPr lang="kk-KZ" sz="1100" smtClean="0">
                <a:solidFill>
                  <a:srgbClr val="000000"/>
                </a:solidFill>
                <a:latin typeface="Times New Roman"/>
              </a:rPr>
              <a:t>температурасы </a:t>
            </a:r>
            <a:r>
              <a:rPr lang="kk-KZ" sz="1100" smtClean="0">
                <a:solidFill>
                  <a:srgbClr val="000000"/>
                </a:solidFill>
                <a:latin typeface="Times New Roman"/>
              </a:rPr>
              <a:t>13-15 </a:t>
            </a:r>
            <a:r>
              <a:rPr lang="kk-KZ" sz="1100" dirty="0">
                <a:solidFill>
                  <a:srgbClr val="000000"/>
                </a:solidFill>
                <a:latin typeface="Times New Roman"/>
              </a:rPr>
              <a:t>градус жылы.</a:t>
            </a:r>
          </a:p>
          <a:p>
            <a:pPr lvl="0" indent="108000" algn="just"/>
            <a:endParaRPr lang="kk-KZ" sz="1100" dirty="0" smtClean="0">
              <a:latin typeface="Times New Roman" pitchFamily="18" charset="0"/>
              <a:cs typeface="Times New Roman" pitchFamily="18" charset="0"/>
            </a:endParaRPr>
          </a:p>
          <a:p>
            <a:pPr lvl="0" indent="108000" algn="just"/>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296682"/>
            <a:ext cx="465118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27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маусым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28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маусым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a:t>
            </a:r>
            <a:r>
              <a:rPr lang="kk-KZ" sz="1100" b="1" dirty="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сейілуіне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43096</TotalTime>
  <Words>572</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7779</cp:revision>
  <cp:lastPrinted>2021-07-01T03:56:27Z</cp:lastPrinted>
  <dcterms:created xsi:type="dcterms:W3CDTF">2018-03-27T06:03:00Z</dcterms:created>
  <dcterms:modified xsi:type="dcterms:W3CDTF">2026-06-26T06:17:41Z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