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209944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3862596"/>
          </a:xfrm>
          <a:prstGeom prst="rect">
            <a:avLst/>
          </a:prstGeom>
        </p:spPr>
        <p:txBody>
          <a:bodyPr wrap="square">
            <a:spAutoFit/>
          </a:bodyPr>
          <a:lstStyle/>
          <a:p>
            <a:pPr indent="182563" algn="ctr"/>
            <a:r>
              <a:rPr lang="kk-KZ" altLang="ru-RU" sz="1100" b="1" dirty="0">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қаласы бойынша </a:t>
            </a:r>
          </a:p>
          <a:p>
            <a:pPr lvl="0" indent="182563" algn="ctr"/>
            <a:r>
              <a:rPr lang="ru-RU"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ru-RU" sz="11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1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itchFamily="18" charset="0"/>
              </a:rPr>
              <a:t>25 </a:t>
            </a:r>
            <a:r>
              <a:rPr lang="ru-RU" altLang="ru-RU" sz="1100" b="1" dirty="0" err="1">
                <a:latin typeface="Times New Roman" panose="02020603050405020304" pitchFamily="18" charset="0"/>
                <a:cs typeface="Times New Roman" pitchFamily="18" charset="0"/>
              </a:rPr>
              <a:t>маусымның</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20-дан 26 </a:t>
            </a:r>
            <a:r>
              <a:rPr lang="ru-RU" altLang="ru-RU" sz="1100" b="1" dirty="0" err="1">
                <a:latin typeface="Times New Roman" panose="02020603050405020304" pitchFamily="18" charset="0"/>
                <a:cs typeface="Times New Roman" pitchFamily="18" charset="0"/>
              </a:rPr>
              <a:t>маусымның</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20-ға </a:t>
            </a:r>
            <a:r>
              <a:rPr lang="ru-RU" altLang="ru-RU" sz="1100" b="1" dirty="0" err="1">
                <a:latin typeface="Times New Roman" panose="02020603050405020304" pitchFamily="18" charset="0"/>
                <a:cs typeface="Times New Roman" pitchFamily="18" charset="0"/>
              </a:rPr>
              <a:t>дейін</a:t>
            </a:r>
            <a:endParaRPr lang="ru-RU" altLang="ru-RU" sz="1100" b="1" dirty="0">
              <a:latin typeface="Times New Roman" panose="02020603050405020304" pitchFamily="18" charset="0"/>
              <a:cs typeface="Times New Roman" pitchFamily="18" charset="0"/>
            </a:endParaRPr>
          </a:p>
          <a:p>
            <a:pPr algn="ctr">
              <a:spcBef>
                <a:spcPts val="0"/>
              </a:spcBef>
              <a:defRPr/>
            </a:pPr>
            <a:endParaRPr lang="ru-RU" altLang="ru-RU" sz="1100" b="1" dirty="0">
              <a:latin typeface="Times New Roman" panose="02020603050405020304" pitchFamily="18" charset="0"/>
              <a:cs typeface="Times New Roman" pitchFamily="18" charset="0"/>
            </a:endParaRPr>
          </a:p>
          <a:p>
            <a:pPr algn="just">
              <a:spcBef>
                <a:spcPts val="0"/>
              </a:spcBef>
              <a:defRPr/>
            </a:pPr>
            <a:r>
              <a:rPr lang="kk-KZ" sz="1100" dirty="0">
                <a:solidFill>
                  <a:prstClr val="black"/>
                </a:solidFill>
                <a:latin typeface="Times New Roman" panose="02020603050405020304" pitchFamily="18" charset="0"/>
                <a:cs typeface="Times New Roman" pitchFamily="18" charset="0"/>
              </a:rPr>
              <a:t>    Көшпелі бұлтты, күндіз аздаған жаңбыр, найзағай. Батыстан, солтүстік-батыстан жел соғады, күші түнде 3-8, күндіз 9-14 м/с. Ауа температурасы түнде 15-17, күндіз 27-29 градус жылы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1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27 </a:t>
            </a:r>
            <a:r>
              <a:rPr lang="ru-RU" sz="11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1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itchFamily="18" charset="0"/>
              </a:rPr>
              <a:t>26 </a:t>
            </a:r>
            <a:r>
              <a:rPr lang="ru-RU" altLang="ru-RU" sz="1100" b="1" dirty="0" err="1">
                <a:latin typeface="Times New Roman" panose="02020603050405020304" pitchFamily="18" charset="0"/>
                <a:cs typeface="Times New Roman" pitchFamily="18" charset="0"/>
              </a:rPr>
              <a:t>маусымның</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20-дан 27 </a:t>
            </a:r>
            <a:r>
              <a:rPr lang="ru-RU" altLang="ru-RU" sz="1100" b="1" dirty="0" err="1">
                <a:latin typeface="Times New Roman" panose="02020603050405020304" pitchFamily="18" charset="0"/>
                <a:cs typeface="Times New Roman" pitchFamily="18" charset="0"/>
              </a:rPr>
              <a:t>маусымның</a:t>
            </a:r>
            <a:r>
              <a:rPr lang="ru-RU" altLang="ru-RU" sz="1100" b="1" dirty="0">
                <a:latin typeface="Times New Roman" panose="02020603050405020304" pitchFamily="18" charset="0"/>
                <a:cs typeface="Times New Roman" pitchFamily="18" charset="0"/>
              </a:rPr>
              <a:t> </a:t>
            </a:r>
            <a:r>
              <a:rPr lang="ru-RU" altLang="ru-RU" sz="1100" b="1" dirty="0" err="1">
                <a:latin typeface="Times New Roman" panose="02020603050405020304" pitchFamily="18" charset="0"/>
                <a:cs typeface="Times New Roman" pitchFamily="18" charset="0"/>
              </a:rPr>
              <a:t>сағ</a:t>
            </a:r>
            <a:r>
              <a:rPr lang="ru-RU" altLang="ru-RU" sz="1100" b="1" dirty="0">
                <a:latin typeface="Times New Roman" panose="02020603050405020304" pitchFamily="18" charset="0"/>
                <a:cs typeface="Times New Roman" pitchFamily="18" charset="0"/>
              </a:rPr>
              <a:t>. 08-ға </a:t>
            </a:r>
            <a:r>
              <a:rPr lang="ru-RU" altLang="ru-RU" sz="1100" b="1" dirty="0" err="1">
                <a:latin typeface="Times New Roman" panose="02020603050405020304" pitchFamily="18" charset="0"/>
                <a:cs typeface="Times New Roman" pitchFamily="18" charset="0"/>
              </a:rPr>
              <a:t>дейін</a:t>
            </a:r>
            <a:endParaRPr lang="ru-RU" altLang="ru-RU" sz="1100" b="1" dirty="0">
              <a:latin typeface="Times New Roman" panose="02020603050405020304" pitchFamily="18" charset="0"/>
              <a:cs typeface="Times New Roman" pitchFamily="18" charset="0"/>
            </a:endParaRPr>
          </a:p>
          <a:p>
            <a:pPr algn="ctr">
              <a:spcBef>
                <a:spcPts val="0"/>
              </a:spcBef>
              <a:defRPr/>
            </a:pPr>
            <a:endParaRPr lang="ru-RU" altLang="ru-RU" sz="1100" b="1" dirty="0">
              <a:latin typeface="Times New Roman" panose="02020603050405020304" pitchFamily="18" charset="0"/>
              <a:cs typeface="Times New Roman" pitchFamily="18" charset="0"/>
            </a:endParaRPr>
          </a:p>
          <a:p>
            <a:pPr algn="just">
              <a:spcBef>
                <a:spcPts val="0"/>
              </a:spcBef>
              <a:defRPr/>
            </a:pPr>
            <a:r>
              <a:rPr lang="kk-KZ" sz="11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7-12 м/с. Ауа температурасы 17-19 градус жылы болады.</a:t>
            </a:r>
          </a:p>
          <a:p>
            <a:pPr algn="just">
              <a:spcBef>
                <a:spcPts val="0"/>
              </a:spcBef>
              <a:defRPr/>
            </a:pPr>
            <a:endParaRPr lang="ru-RU" sz="1100" dirty="0">
              <a:solidFill>
                <a:prstClr val="black"/>
              </a:solidFill>
              <a:highlight>
                <a:srgbClr val="FFFF00"/>
              </a:highlight>
              <a:latin typeface="Times New Roman" pitchFamily="18" charset="0"/>
              <a:cs typeface="Times New Roman" pitchFamily="18" charset="0"/>
            </a:endParaRPr>
          </a:p>
          <a:p>
            <a:pPr indent="182563" algn="just"/>
            <a:r>
              <a:rPr lang="ru-RU" sz="1100" i="1"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м</a:t>
            </a:r>
            <a:r>
              <a:rPr lang="ru-RU" sz="1100" dirty="0" err="1">
                <a:latin typeface="Times New Roman" pitchFamily="18" charset="0"/>
                <a:cs typeface="Times New Roman" pitchFamily="18" charset="0"/>
              </a:rPr>
              <a:t>етеорологиялық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жағдайлар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қала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атмосферасында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ластаушы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заттардың</a:t>
            </a:r>
            <a:r>
              <a:rPr lang="ru-RU" sz="1100"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сейілуіне</a:t>
            </a:r>
            <a:r>
              <a:rPr lang="ru-RU" sz="1100" b="1" dirty="0">
                <a:latin typeface="Times New Roman" pitchFamily="18" charset="0"/>
                <a:cs typeface="Times New Roman" pitchFamily="18" charset="0"/>
              </a:rPr>
              <a:t> </a:t>
            </a:r>
            <a:r>
              <a:rPr lang="ru-RU" sz="1100" dirty="0" err="1">
                <a:latin typeface="Times New Roman" pitchFamily="18" charset="0"/>
                <a:cs typeface="Times New Roman" pitchFamily="18" charset="0"/>
              </a:rPr>
              <a:t>ықпал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етеді</a:t>
            </a:r>
            <a:r>
              <a:rPr lang="ru-RU" sz="1100" dirty="0">
                <a:latin typeface="Times New Roman" pitchFamily="18" charset="0"/>
                <a:cs typeface="Times New Roman" pitchFamily="18" charset="0"/>
              </a:rPr>
              <a:t>.</a:t>
            </a:r>
            <a:endParaRPr lang="kk-KZ" altLang="en-US" sz="1100" dirty="0">
              <a:solidFill>
                <a:schemeClr val="tx1"/>
              </a:solidFill>
              <a:latin typeface="Times New Roman" pitchFamily="18" charset="0"/>
              <a:cs typeface="Times New Roman" pitchFamily="18" charset="0"/>
              <a:sym typeface="+mn-ea"/>
            </a:endParaRPr>
          </a:p>
          <a:p>
            <a:pPr indent="182563" algn="just"/>
            <a:r>
              <a:rPr lang="kk-KZ" altLang="en-US" sz="11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100" b="1" dirty="0">
                <a:solidFill>
                  <a:schemeClr val="tx1"/>
                </a:solidFill>
                <a:latin typeface="Times New Roman" pitchFamily="18" charset="0"/>
                <a:cs typeface="Times New Roman" pitchFamily="18" charset="0"/>
                <a:sym typeface="+mn-ea"/>
              </a:rPr>
              <a:t>төмен </a:t>
            </a:r>
            <a:r>
              <a:rPr lang="kk-KZ" altLang="en-US" sz="1100" dirty="0">
                <a:solidFill>
                  <a:schemeClr val="tx1"/>
                </a:solidFill>
                <a:latin typeface="Times New Roman" pitchFamily="18" charset="0"/>
                <a:cs typeface="Times New Roman" pitchFamily="18" charset="0"/>
                <a:sym typeface="+mn-ea"/>
              </a:rPr>
              <a:t>болады деп күтілуде.</a:t>
            </a:r>
          </a:p>
          <a:p>
            <a:pPr indent="182563" algn="ctr"/>
            <a:endParaRPr lang="ru-RU" sz="1100" dirty="0">
              <a:solidFill>
                <a:srgbClr val="000000"/>
              </a:solidFill>
              <a:latin typeface="Times New Roman" panose="02020603050405020304" pitchFamily="18" charset="0"/>
              <a:cs typeface="Times New Roman" panose="02020603050405020304" pitchFamily="18" charset="0"/>
            </a:endParaRPr>
          </a:p>
          <a:p>
            <a:pPr indent="182563" algn="ctr"/>
            <a:r>
              <a:rPr lang="ru-RU" sz="1100" dirty="0">
                <a:solidFill>
                  <a:srgbClr val="000000"/>
                </a:solidFill>
                <a:latin typeface="Times New Roman" panose="02020603050405020304" pitchFamily="18" charset="0"/>
                <a:cs typeface="Times New Roman" panose="02020603050405020304" pitchFamily="18" charset="0"/>
              </a:rPr>
              <a:t>1, 2, 3 </a:t>
            </a:r>
            <a:r>
              <a:rPr lang="ru-RU" sz="1100" dirty="0" err="1">
                <a:solidFill>
                  <a:srgbClr val="000000"/>
                </a:solidFill>
                <a:latin typeface="Times New Roman" panose="02020603050405020304" pitchFamily="18" charset="0"/>
                <a:cs typeface="Times New Roman" panose="02020603050405020304" pitchFamily="18" charset="0"/>
              </a:rPr>
              <a:t>дәрежелі</a:t>
            </a:r>
            <a:r>
              <a:rPr lang="ru-RU" sz="1100" dirty="0">
                <a:solidFill>
                  <a:srgbClr val="000000"/>
                </a:solidFill>
                <a:latin typeface="Times New Roman" panose="02020603050405020304" pitchFamily="18" charset="0"/>
                <a:cs typeface="Times New Roman" panose="02020603050405020304" pitchFamily="18" charset="0"/>
              </a:rPr>
              <a:t> ҚМЖ </a:t>
            </a:r>
            <a:r>
              <a:rPr lang="ru-RU" sz="1100" dirty="0" err="1">
                <a:solidFill>
                  <a:srgbClr val="000000"/>
                </a:solidFill>
                <a:latin typeface="Times New Roman" panose="02020603050405020304" pitchFamily="18" charset="0"/>
                <a:cs typeface="Times New Roman" panose="02020603050405020304" pitchFamily="18" charset="0"/>
              </a:rPr>
              <a:t>ескертуі</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жоқ</a:t>
            </a:r>
            <a:endParaRPr lang="ru-RU" sz="11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73838294"/>
              </p:ext>
            </p:extLst>
          </p:nvPr>
        </p:nvGraphicFramePr>
        <p:xfrm>
          <a:off x="5052411" y="4140552"/>
          <a:ext cx="4572000" cy="224284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83393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3607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60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607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607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638</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607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591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0.009</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Г./Тойшыманова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22728</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4314</cp:revision>
  <cp:lastPrinted>2021-07-01T07:38:07Z</cp:lastPrinted>
  <dcterms:created xsi:type="dcterms:W3CDTF">2018-03-27T06:03:00Z</dcterms:created>
  <dcterms:modified xsi:type="dcterms:W3CDTF">2026-06-25T07:18:29Z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