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3523455"/>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26 маусымға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25 </a:t>
            </a:r>
            <a:r>
              <a:rPr lang="ru-RU" altLang="ru-RU" sz="1100" b="1" dirty="0" err="1" smtClean="0">
                <a:solidFill>
                  <a:srgbClr val="000000"/>
                </a:solidFill>
                <a:latin typeface="Times New Roman" pitchFamily="18" charset="0"/>
                <a:cs typeface="Times New Roman" pitchFamily="18" charset="0"/>
              </a:rPr>
              <a:t>маусым</a:t>
            </a:r>
            <a:r>
              <a:rPr lang="kk-KZ"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26 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20-ға </a:t>
            </a:r>
            <a:r>
              <a:rPr lang="ru-RU" altLang="ru-RU" sz="1100" b="1" dirty="0" err="1" smtClean="0">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ru-RU" sz="1100" dirty="0" err="1">
                <a:solidFill>
                  <a:srgbClr val="000000"/>
                </a:solidFill>
                <a:latin typeface="Times New Roman" pitchFamily="18" charset="0"/>
                <a:cs typeface="Times New Roman" pitchFamily="18" charset="0"/>
                <a:sym typeface="+mn-ea"/>
              </a:rPr>
              <a:t>Б</a:t>
            </a:r>
            <a:r>
              <a:rPr lang="ru-RU" sz="1100" dirty="0" err="1" smtClean="0">
                <a:solidFill>
                  <a:srgbClr val="000000"/>
                </a:solidFill>
                <a:latin typeface="Times New Roman" pitchFamily="18" charset="0"/>
                <a:cs typeface="Times New Roman" pitchFamily="18" charset="0"/>
                <a:sym typeface="+mn-ea"/>
              </a:rPr>
              <a:t>ұлтты</a:t>
            </a:r>
            <a:r>
              <a:rPr lang="kk-KZ" sz="1100" dirty="0" smtClean="0">
                <a:latin typeface="Times New Roman" panose="02020603050405020304" pitchFamily="18" charset="0"/>
                <a:cs typeface="Times New Roman" panose="02020603050405020304" pitchFamily="18" charset="0"/>
                <a:sym typeface="+mn-ea"/>
              </a:rPr>
              <a:t>, </a:t>
            </a:r>
            <a:r>
              <a:rPr lang="kk-KZ" sz="1100" kern="1400" dirty="0" smtClean="0">
                <a:solidFill>
                  <a:srgbClr val="000000"/>
                </a:solidFill>
                <a:latin typeface="Times New Roman" panose="02020603050405020304" pitchFamily="18" charset="0"/>
                <a:sym typeface="+mn-ea"/>
              </a:rPr>
              <a:t>жаңбыр, найзағай, күндіз кей уақыттарда қатты жаңбыр</a:t>
            </a:r>
            <a:r>
              <a:rPr lang="kk-KZ" sz="1100" kern="1400" dirty="0">
                <a:solidFill>
                  <a:srgbClr val="000000"/>
                </a:solidFill>
                <a:latin typeface="Times New Roman" panose="02020603050405020304" pitchFamily="18" charset="0"/>
                <a:sym typeface="+mn-ea"/>
              </a:rPr>
              <a:t>, </a:t>
            </a:r>
            <a:r>
              <a:rPr lang="kk-KZ" sz="1100" kern="1400" dirty="0" smtClean="0">
                <a:solidFill>
                  <a:srgbClr val="000000"/>
                </a:solidFill>
                <a:latin typeface="Times New Roman" panose="02020603050405020304" pitchFamily="18" charset="0"/>
                <a:sym typeface="+mn-ea"/>
              </a:rPr>
              <a:t>найзағай, бұршақ</a:t>
            </a:r>
            <a:r>
              <a:rPr lang="kk-KZ" sz="1100" kern="1400" dirty="0">
                <a:solidFill>
                  <a:srgbClr val="000000"/>
                </a:solidFill>
                <a:latin typeface="Times New Roman" panose="02020603050405020304" pitchFamily="18" charset="0"/>
                <a:sym typeface="+mn-ea"/>
              </a:rPr>
              <a:t>, </a:t>
            </a:r>
            <a:r>
              <a:rPr lang="kk-KZ" sz="1100" kern="1400" dirty="0" smtClean="0">
                <a:solidFill>
                  <a:srgbClr val="000000"/>
                </a:solidFill>
                <a:latin typeface="Times New Roman" panose="02020603050405020304" pitchFamily="18" charset="0"/>
                <a:sym typeface="+mn-ea"/>
              </a:rPr>
              <a:t>дауыл болады</a:t>
            </a:r>
            <a:r>
              <a:rPr lang="kk-KZ" sz="1100" kern="1400" dirty="0" smtClean="0">
                <a:solidFill>
                  <a:srgbClr val="000000"/>
                </a:solidFill>
                <a:latin typeface="Times New Roman" panose="02020603050405020304" pitchFamily="18" charset="0"/>
                <a:ea typeface="Times New Roman" panose="02020603050405020304" pitchFamily="18" charset="0"/>
              </a:rPr>
              <a:t>. Оңтүстік-батыстан жел соғады, күші 7-12, күндіз екпіні 15-20, кей уақыттарда 23 м/с. 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13-15,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24-26 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a:t>
            </a:r>
            <a:r>
              <a:rPr lang="kk-KZ" sz="1100" kern="1400" dirty="0" smtClean="0">
                <a:solidFill>
                  <a:srgbClr val="000000"/>
                </a:solidFill>
                <a:latin typeface="Times New Roman" panose="02020603050405020304" pitchFamily="18" charset="0"/>
                <a:ea typeface="Times New Roman" panose="02020603050405020304" pitchFamily="18" charset="0"/>
              </a:rPr>
              <a:t>.</a:t>
            </a:r>
            <a:endParaRPr lang="kk-KZ" altLang="ru-RU" sz="1100" b="1" dirty="0" smtClean="0">
              <a:latin typeface="Times New Roman" panose="02020603050405020304" pitchFamily="18" charset="0"/>
              <a:cs typeface="Times New Roman" panose="02020603050405020304" pitchFamily="18" charset="0"/>
              <a:sym typeface="+mn-ea"/>
            </a:endParaRPr>
          </a:p>
          <a:p>
            <a:pPr algn="ct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26 маусымға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latin typeface="Times New Roman" panose="02020603050405020304" pitchFamily="18" charset="0"/>
                <a:cs typeface="Times New Roman" panose="02020603050405020304" pitchFamily="18" charset="0"/>
              </a:rPr>
              <a:t>25 </a:t>
            </a:r>
            <a:r>
              <a:rPr lang="ru-RU" sz="1100" b="1" dirty="0" err="1">
                <a:latin typeface="Times New Roman" panose="02020603050405020304" pitchFamily="18" charset="0"/>
                <a:cs typeface="Times New Roman" panose="02020603050405020304" pitchFamily="18" charset="0"/>
              </a:rPr>
              <a:t>маусым</a:t>
            </a:r>
            <a:r>
              <a:rPr lang="ru-RU" sz="1100" b="1" dirty="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26 </a:t>
            </a:r>
            <a:r>
              <a:rPr lang="ru-RU" sz="1100" b="1" dirty="0" err="1" smtClean="0">
                <a:latin typeface="Times New Roman" panose="02020603050405020304" pitchFamily="18" charset="0"/>
                <a:cs typeface="Times New Roman" panose="02020603050405020304" pitchFamily="18" charset="0"/>
              </a:rPr>
              <a:t>маусым</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ru-RU" sz="1100" dirty="0" err="1">
                <a:solidFill>
                  <a:srgbClr val="000000"/>
                </a:solidFill>
                <a:latin typeface="Times New Roman" pitchFamily="18" charset="0"/>
                <a:cs typeface="Times New Roman" pitchFamily="18" charset="0"/>
                <a:sym typeface="+mn-ea"/>
              </a:rPr>
              <a:t>Б</a:t>
            </a:r>
            <a:r>
              <a:rPr lang="ru-RU" sz="1100" dirty="0" err="1" smtClean="0">
                <a:solidFill>
                  <a:srgbClr val="000000"/>
                </a:solidFill>
                <a:latin typeface="Times New Roman" pitchFamily="18" charset="0"/>
                <a:cs typeface="Times New Roman" pitchFamily="18" charset="0"/>
                <a:sym typeface="+mn-ea"/>
              </a:rPr>
              <a:t>ұлтты</a:t>
            </a:r>
            <a:r>
              <a:rPr lang="kk-KZ" sz="1100" dirty="0" smtClean="0">
                <a:latin typeface="Times New Roman" panose="02020603050405020304" pitchFamily="18" charset="0"/>
                <a:cs typeface="Times New Roman" panose="02020603050405020304" pitchFamily="18" charset="0"/>
                <a:sym typeface="+mn-ea"/>
              </a:rPr>
              <a:t>, </a:t>
            </a:r>
            <a:r>
              <a:rPr lang="kk-KZ" sz="1100" kern="1400" dirty="0" smtClean="0">
                <a:solidFill>
                  <a:srgbClr val="000000"/>
                </a:solidFill>
                <a:latin typeface="Times New Roman" panose="02020603050405020304" pitchFamily="18" charset="0"/>
                <a:sym typeface="+mn-ea"/>
              </a:rPr>
              <a:t>жаңбыр, найзағай болады</a:t>
            </a:r>
            <a:r>
              <a:rPr lang="kk-KZ" sz="1100" kern="1400" dirty="0" smtClean="0">
                <a:solidFill>
                  <a:srgbClr val="000000"/>
                </a:solidFill>
                <a:latin typeface="Times New Roman" panose="02020603050405020304" pitchFamily="18" charset="0"/>
                <a:ea typeface="Times New Roman" panose="02020603050405020304" pitchFamily="18" charset="0"/>
              </a:rPr>
              <a:t>. Оңтүстік-батыстан </a:t>
            </a:r>
            <a:r>
              <a:rPr lang="kk-KZ"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5-10 м/с. Ауа температурасы 16-18 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6977462"/>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2.4</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73487" y="2179941"/>
            <a:ext cx="4813098"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a:solidFill>
                  <a:prstClr val="black"/>
                </a:solidFill>
                <a:latin typeface="Times New Roman" panose="02020603050405020304" pitchFamily="18" charset="0"/>
                <a:cs typeface="Times New Roman" panose="02020603050405020304" pitchFamily="18" charset="0"/>
              </a:rPr>
              <a:t>жылғы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smtClean="0">
                <a:solidFill>
                  <a:prstClr val="black"/>
                </a:solidFill>
                <a:latin typeface="Times New Roman" panose="02020603050405020304" pitchFamily="18" charset="0"/>
                <a:cs typeface="Times New Roman" panose="02020603050405020304" pitchFamily="18" charset="0"/>
              </a:rPr>
              <a:t>26 </a:t>
            </a:r>
            <a:r>
              <a:rPr lang="kk-KZ" sz="1100" dirty="0" smtClean="0">
                <a:solidFill>
                  <a:prstClr val="black"/>
                </a:solidFill>
                <a:latin typeface="Times New Roman" panose="02020603050405020304" pitchFamily="18" charset="0"/>
                <a:cs typeface="Times New Roman" panose="02020603050405020304" pitchFamily="18" charset="0"/>
              </a:rPr>
              <a:t>маусымда түнде, 27 </a:t>
            </a:r>
            <a:r>
              <a:rPr lang="kk-KZ" sz="1100" dirty="0">
                <a:solidFill>
                  <a:prstClr val="black"/>
                </a:solidFill>
                <a:latin typeface="Times New Roman" panose="02020603050405020304" pitchFamily="18" charset="0"/>
                <a:cs typeface="Times New Roman" panose="02020603050405020304" pitchFamily="18" charset="0"/>
              </a:rPr>
              <a:t>маусымда 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сейілуіне</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төмен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47440</TotalTime>
  <Words>551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7017</cp:revision>
  <cp:lastPrinted>2021-07-01T07:38:07Z</cp:lastPrinted>
  <dcterms:created xsi:type="dcterms:W3CDTF">2018-03-27T06:03:00Z</dcterms:created>
  <dcterms:modified xsi:type="dcterms:W3CDTF">2026-06-25T08:04:45Z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