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78294080"/>
              </p:ext>
            </p:extLst>
          </p:nvPr>
        </p:nvGraphicFramePr>
        <p:xfrm>
          <a:off x="344489" y="2511207"/>
          <a:ext cx="4608512" cy="2006918"/>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175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24 маусым</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7993" y="125303"/>
            <a:ext cx="4820112" cy="2123658"/>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25 маусымға 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24 </a:t>
            </a:r>
            <a:r>
              <a:rPr lang="ru-RU" altLang="ru-RU" sz="1100" b="1" dirty="0" err="1" smtClean="0">
                <a:solidFill>
                  <a:srgbClr val="000000"/>
                </a:solidFill>
                <a:latin typeface="Times New Roman" pitchFamily="18" charset="0"/>
                <a:cs typeface="Times New Roman" pitchFamily="18" charset="0"/>
              </a:rPr>
              <a:t>маусым</a:t>
            </a:r>
            <a:r>
              <a:rPr lang="kk-KZ" sz="1100" b="1" dirty="0" smtClean="0">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itchFamily="18" charset="0"/>
                <a:cs typeface="Times New Roman" pitchFamily="18" charset="0"/>
              </a:rPr>
              <a:t>сағ</a:t>
            </a:r>
            <a:r>
              <a:rPr lang="ru-RU" altLang="ru-RU" sz="1100" b="1" dirty="0" smtClean="0">
                <a:solidFill>
                  <a:srgbClr val="000000"/>
                </a:solidFill>
                <a:latin typeface="Times New Roman" pitchFamily="18" charset="0"/>
                <a:cs typeface="Times New Roman" pitchFamily="18" charset="0"/>
              </a:rPr>
              <a:t>. 20-дан</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25 маусым </a:t>
            </a:r>
            <a:r>
              <a:rPr lang="ru-RU" altLang="ru-RU" sz="1100" b="1" dirty="0" err="1" smtClean="0">
                <a:solidFill>
                  <a:srgbClr val="000000"/>
                </a:solidFill>
                <a:latin typeface="Times New Roman" pitchFamily="18" charset="0"/>
                <a:cs typeface="Times New Roman" pitchFamily="18" charset="0"/>
              </a:rPr>
              <a:t>сағ</a:t>
            </a:r>
            <a:r>
              <a:rPr lang="ru-RU" altLang="ru-RU" sz="1100" b="1" dirty="0" smtClean="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20-ға </a:t>
            </a:r>
            <a:r>
              <a:rPr lang="ru-RU" altLang="ru-RU" sz="1100" b="1" dirty="0" err="1" smtClean="0">
                <a:solidFill>
                  <a:srgbClr val="000000"/>
                </a:solidFill>
                <a:latin typeface="Times New Roman" pitchFamily="18" charset="0"/>
                <a:cs typeface="Times New Roman" pitchFamily="18" charset="0"/>
              </a:rPr>
              <a:t>дейін</a:t>
            </a:r>
            <a:endParaRPr lang="kk-KZ" altLang="ru-RU" sz="1100" b="1" dirty="0">
              <a:solidFill>
                <a:srgbClr val="000000"/>
              </a:solidFill>
              <a:latin typeface="Times New Roman" pitchFamily="18" charset="0"/>
              <a:cs typeface="Times New Roman" pitchFamily="18" charset="0"/>
              <a:sym typeface="+mn-ea"/>
            </a:endParaRPr>
          </a:p>
          <a:p>
            <a:pPr algn="just"/>
            <a:r>
              <a:rPr lang="ru-RU" sz="1100" dirty="0" err="1" smtClean="0">
                <a:solidFill>
                  <a:srgbClr val="000000"/>
                </a:solidFill>
                <a:latin typeface="Times New Roman" pitchFamily="18" charset="0"/>
                <a:cs typeface="Times New Roman" pitchFamily="18" charset="0"/>
                <a:sym typeface="+mn-ea"/>
              </a:rPr>
              <a:t>Көшпелі</a:t>
            </a:r>
            <a:r>
              <a:rPr lang="ru-RU" sz="1100" dirty="0" smtClean="0">
                <a:solidFill>
                  <a:srgbClr val="000000"/>
                </a:solidFill>
                <a:latin typeface="Times New Roman" pitchFamily="18" charset="0"/>
                <a:cs typeface="Times New Roman" pitchFamily="18" charset="0"/>
                <a:sym typeface="+mn-ea"/>
              </a:rPr>
              <a:t> </a:t>
            </a:r>
            <a:r>
              <a:rPr lang="ru-RU" sz="1100" dirty="0" err="1" smtClean="0">
                <a:solidFill>
                  <a:srgbClr val="000000"/>
                </a:solidFill>
                <a:latin typeface="Times New Roman" pitchFamily="18" charset="0"/>
                <a:cs typeface="Times New Roman" pitchFamily="18" charset="0"/>
                <a:sym typeface="+mn-ea"/>
              </a:rPr>
              <a:t>бұлтты</a:t>
            </a:r>
            <a:r>
              <a:rPr lang="kk-KZ" sz="1100" dirty="0" smtClean="0">
                <a:latin typeface="Times New Roman" panose="02020603050405020304" pitchFamily="18" charset="0"/>
                <a:cs typeface="Times New Roman" panose="02020603050405020304" pitchFamily="18" charset="0"/>
                <a:sym typeface="+mn-ea"/>
              </a:rPr>
              <a:t>, кей уақыттарда </a:t>
            </a:r>
            <a:r>
              <a:rPr lang="kk-KZ" sz="1100" kern="1400" dirty="0" smtClean="0">
                <a:solidFill>
                  <a:srgbClr val="000000"/>
                </a:solidFill>
                <a:latin typeface="Times New Roman" panose="02020603050405020304" pitchFamily="18" charset="0"/>
                <a:sym typeface="+mn-ea"/>
              </a:rPr>
              <a:t>жаңбыр, найзағай болады.</a:t>
            </a:r>
            <a:r>
              <a:rPr lang="kk-KZ" sz="1100" kern="1400" dirty="0" smtClean="0">
                <a:solidFill>
                  <a:srgbClr val="000000"/>
                </a:solidFill>
                <a:latin typeface="Times New Roman" panose="02020603050405020304" pitchFamily="18" charset="0"/>
                <a:ea typeface="Times New Roman" panose="02020603050405020304" pitchFamily="18" charset="0"/>
              </a:rPr>
              <a:t> Түнде және таңертең тұман түседі. Солтүстік-батыстан, батыстан жел соғады, күші </a:t>
            </a:r>
            <a:r>
              <a:rPr lang="kk-KZ" sz="1100" kern="1400" dirty="0" smtClean="0">
                <a:solidFill>
                  <a:srgbClr val="000000"/>
                </a:solidFill>
                <a:latin typeface="Times New Roman" panose="02020603050405020304" pitchFamily="18" charset="0"/>
                <a:ea typeface="Times New Roman" panose="02020603050405020304" pitchFamily="18" charset="0"/>
              </a:rPr>
              <a:t>3-8, күндіз екпіні 12 </a:t>
            </a:r>
            <a:r>
              <a:rPr lang="kk-KZ" sz="1100" kern="1400" dirty="0" smtClean="0">
                <a:solidFill>
                  <a:srgbClr val="000000"/>
                </a:solidFill>
                <a:latin typeface="Times New Roman" panose="02020603050405020304" pitchFamily="18" charset="0"/>
                <a:ea typeface="Times New Roman" panose="02020603050405020304" pitchFamily="18" charset="0"/>
              </a:rPr>
              <a:t>м/с. Ауа </a:t>
            </a:r>
            <a:r>
              <a:rPr lang="kk-KZ" sz="1100" kern="1400" dirty="0">
                <a:solidFill>
                  <a:srgbClr val="000000"/>
                </a:solidFill>
                <a:latin typeface="Times New Roman" panose="02020603050405020304" pitchFamily="18" charset="0"/>
                <a:ea typeface="Times New Roman" panose="02020603050405020304" pitchFamily="18" charset="0"/>
              </a:rPr>
              <a:t>температурасы түнде </a:t>
            </a:r>
            <a:r>
              <a:rPr lang="kk-KZ" sz="1100" kern="1400" dirty="0" smtClean="0">
                <a:solidFill>
                  <a:srgbClr val="000000"/>
                </a:solidFill>
                <a:latin typeface="Times New Roman" panose="02020603050405020304" pitchFamily="18" charset="0"/>
                <a:ea typeface="Times New Roman" panose="02020603050405020304" pitchFamily="18" charset="0"/>
              </a:rPr>
              <a:t>14-16, </a:t>
            </a:r>
            <a:r>
              <a:rPr lang="kk-KZ" sz="1100" kern="1400" dirty="0">
                <a:solidFill>
                  <a:srgbClr val="000000"/>
                </a:solidFill>
                <a:latin typeface="Times New Roman" panose="02020603050405020304" pitchFamily="18" charset="0"/>
                <a:ea typeface="Times New Roman" panose="02020603050405020304" pitchFamily="18" charset="0"/>
              </a:rPr>
              <a:t>күндіз </a:t>
            </a:r>
            <a:r>
              <a:rPr lang="kk-KZ" sz="1100" kern="1400" dirty="0" smtClean="0">
                <a:solidFill>
                  <a:srgbClr val="000000"/>
                </a:solidFill>
                <a:latin typeface="Times New Roman" panose="02020603050405020304" pitchFamily="18" charset="0"/>
                <a:ea typeface="Times New Roman" panose="02020603050405020304" pitchFamily="18" charset="0"/>
              </a:rPr>
              <a:t>25-27 градус </a:t>
            </a:r>
            <a:r>
              <a:rPr lang="kk-KZ" sz="1100" kern="1400" dirty="0">
                <a:solidFill>
                  <a:srgbClr val="000000"/>
                </a:solidFill>
                <a:latin typeface="Times New Roman" panose="02020603050405020304" pitchFamily="18" charset="0"/>
                <a:ea typeface="Times New Roman" panose="02020603050405020304" pitchFamily="18" charset="0"/>
              </a:rPr>
              <a:t>жылы болады</a:t>
            </a:r>
            <a:r>
              <a:rPr lang="kk-KZ" sz="1100" kern="1400" dirty="0" smtClean="0">
                <a:solidFill>
                  <a:srgbClr val="000000"/>
                </a:solidFill>
                <a:latin typeface="Times New Roman" panose="02020603050405020304" pitchFamily="18" charset="0"/>
                <a:ea typeface="Times New Roman" panose="02020603050405020304" pitchFamily="18" charset="0"/>
              </a:rPr>
              <a:t>.</a:t>
            </a:r>
            <a:endParaRPr lang="kk-KZ" altLang="ru-RU" sz="1100" b="1" dirty="0" smtClean="0">
              <a:latin typeface="Times New Roman" panose="02020603050405020304" pitchFamily="18" charset="0"/>
              <a:cs typeface="Times New Roman" panose="02020603050405020304" pitchFamily="18" charset="0"/>
              <a:sym typeface="+mn-ea"/>
            </a:endParaRPr>
          </a:p>
          <a:p>
            <a:pPr algn="ctr"/>
            <a:endParaRPr lang="kk-KZ" altLang="ru-RU" sz="1100" b="1" dirty="0" smtClean="0">
              <a:latin typeface="Times New Roman" panose="02020603050405020304" pitchFamily="18" charset="0"/>
              <a:cs typeface="Times New Roman" panose="02020603050405020304" pitchFamily="18" charset="0"/>
              <a:sym typeface="+mn-ea"/>
            </a:endParaRPr>
          </a:p>
          <a:p>
            <a:pPr algn="ctr"/>
            <a:r>
              <a:rPr lang="kk-KZ" altLang="ru-RU" sz="1100" b="1" dirty="0" smtClean="0">
                <a:latin typeface="Times New Roman" panose="02020603050405020304" pitchFamily="18" charset="0"/>
                <a:cs typeface="Times New Roman" panose="02020603050405020304" pitchFamily="18" charset="0"/>
                <a:sym typeface="+mn-ea"/>
              </a:rPr>
              <a:t>26 маусымға түнге ауа-райы болжамы</a:t>
            </a:r>
            <a:endParaRPr lang="kk-KZ" sz="1100" b="1" dirty="0" smtClean="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a:t>
            </a:r>
            <a:r>
              <a:rPr lang="ru-RU" sz="1100" b="1" dirty="0" smtClean="0">
                <a:latin typeface="Times New Roman" panose="02020603050405020304" pitchFamily="18" charset="0"/>
                <a:cs typeface="Times New Roman" panose="02020603050405020304" pitchFamily="18" charset="0"/>
              </a:rPr>
              <a:t>25 </a:t>
            </a:r>
            <a:r>
              <a:rPr lang="ru-RU" sz="1100" b="1" dirty="0" err="1">
                <a:latin typeface="Times New Roman" panose="02020603050405020304" pitchFamily="18" charset="0"/>
                <a:cs typeface="Times New Roman" panose="02020603050405020304" pitchFamily="18" charset="0"/>
              </a:rPr>
              <a:t>маусым</a:t>
            </a:r>
            <a:r>
              <a:rPr lang="ru-RU" sz="1100" b="1" dirty="0">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26 </a:t>
            </a:r>
            <a:r>
              <a:rPr lang="ru-RU" sz="1100" b="1" dirty="0" err="1" smtClean="0">
                <a:latin typeface="Times New Roman" panose="02020603050405020304" pitchFamily="18" charset="0"/>
                <a:cs typeface="Times New Roman" panose="02020603050405020304" pitchFamily="18" charset="0"/>
              </a:rPr>
              <a:t>маусым</a:t>
            </a:r>
            <a:r>
              <a:rPr lang="ru-RU" sz="1100" b="1" dirty="0" smtClean="0">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a:solidFill>
                <a:srgbClr val="000000"/>
              </a:solidFill>
              <a:latin typeface="Times New Roman" pitchFamily="18" charset="0"/>
              <a:cs typeface="Times New Roman" pitchFamily="18" charset="0"/>
            </a:endParaRPr>
          </a:p>
          <a:p>
            <a:pPr algn="just"/>
            <a:r>
              <a:rPr lang="ru-RU" sz="1100" dirty="0" err="1" smtClean="0">
                <a:solidFill>
                  <a:srgbClr val="000000"/>
                </a:solidFill>
                <a:latin typeface="Times New Roman" pitchFamily="18" charset="0"/>
                <a:cs typeface="Times New Roman" pitchFamily="18" charset="0"/>
                <a:sym typeface="+mn-ea"/>
              </a:rPr>
              <a:t>Көшпелі</a:t>
            </a:r>
            <a:r>
              <a:rPr lang="ru-RU" sz="1100" dirty="0" smtClean="0">
                <a:solidFill>
                  <a:srgbClr val="000000"/>
                </a:solidFill>
                <a:latin typeface="Times New Roman" pitchFamily="18" charset="0"/>
                <a:cs typeface="Times New Roman" pitchFamily="18" charset="0"/>
                <a:sym typeface="+mn-ea"/>
              </a:rPr>
              <a:t> </a:t>
            </a:r>
            <a:r>
              <a:rPr lang="ru-RU" sz="1100" dirty="0" err="1" smtClean="0">
                <a:solidFill>
                  <a:srgbClr val="000000"/>
                </a:solidFill>
                <a:latin typeface="Times New Roman" pitchFamily="18" charset="0"/>
                <a:cs typeface="Times New Roman" pitchFamily="18" charset="0"/>
                <a:sym typeface="+mn-ea"/>
              </a:rPr>
              <a:t>бұлтты</a:t>
            </a:r>
            <a:r>
              <a:rPr lang="kk-KZ" sz="1100" dirty="0" smtClean="0">
                <a:latin typeface="Times New Roman" panose="02020603050405020304" pitchFamily="18" charset="0"/>
                <a:cs typeface="Times New Roman" panose="02020603050405020304" pitchFamily="18" charset="0"/>
                <a:sym typeface="+mn-ea"/>
              </a:rPr>
              <a:t>, </a:t>
            </a:r>
            <a:r>
              <a:rPr lang="kk-KZ" sz="1100" kern="1400" dirty="0" smtClean="0">
                <a:solidFill>
                  <a:srgbClr val="000000"/>
                </a:solidFill>
                <a:latin typeface="Times New Roman" panose="02020603050405020304" pitchFamily="18" charset="0"/>
                <a:sym typeface="+mn-ea"/>
              </a:rPr>
              <a:t>жауын-шашынсыз</a:t>
            </a:r>
            <a:r>
              <a:rPr lang="kk-KZ" sz="1100" kern="1400" dirty="0" smtClean="0">
                <a:solidFill>
                  <a:srgbClr val="000000"/>
                </a:solidFill>
                <a:latin typeface="Times New Roman" panose="02020603050405020304" pitchFamily="18" charset="0"/>
                <a:ea typeface="Times New Roman" panose="02020603050405020304" pitchFamily="18" charset="0"/>
              </a:rPr>
              <a:t>. Солтүстік-батыстан </a:t>
            </a:r>
            <a:r>
              <a:rPr lang="kk-KZ" sz="1100" dirty="0" smtClean="0">
                <a:latin typeface="Times New Roman" panose="02020603050405020304" pitchFamily="18" charset="0"/>
                <a:cs typeface="Times New Roman" panose="02020603050405020304" pitchFamily="18" charset="0"/>
                <a:sym typeface="+mn-ea"/>
              </a:rPr>
              <a:t>жел соғады,</a:t>
            </a:r>
            <a:r>
              <a:rPr lang="kk-KZ" sz="1100" dirty="0" smtClean="0">
                <a:latin typeface="Times New Roman" panose="02020603050405020304" pitchFamily="18" charset="0"/>
                <a:cs typeface="Times New Roman" panose="02020603050405020304" pitchFamily="18" charset="0"/>
              </a:rPr>
              <a:t> күші 0-5 м/с. Ауа температурасы 13-15 градус жылы болады.</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05272568"/>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956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1.799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0.394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73487" y="2179941"/>
            <a:ext cx="481309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100" dirty="0">
                <a:solidFill>
                  <a:prstClr val="black"/>
                </a:solidFill>
                <a:latin typeface="Times New Roman" panose="02020603050405020304" pitchFamily="18" charset="0"/>
                <a:cs typeface="Times New Roman" panose="02020603050405020304" pitchFamily="18" charset="0"/>
              </a:rPr>
              <a:t>2026 </a:t>
            </a:r>
            <a:r>
              <a:rPr lang="ru-RU" sz="1100" dirty="0" err="1">
                <a:solidFill>
                  <a:prstClr val="black"/>
                </a:solidFill>
                <a:latin typeface="Times New Roman" panose="02020603050405020304" pitchFamily="18" charset="0"/>
                <a:cs typeface="Times New Roman" panose="02020603050405020304" pitchFamily="18" charset="0"/>
              </a:rPr>
              <a:t>жылғы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smtClean="0">
                <a:solidFill>
                  <a:prstClr val="black"/>
                </a:solidFill>
                <a:latin typeface="Times New Roman" panose="02020603050405020304" pitchFamily="18" charset="0"/>
                <a:cs typeface="Times New Roman" panose="02020603050405020304" pitchFamily="18" charset="0"/>
              </a:rPr>
              <a:t>25 </a:t>
            </a:r>
            <a:r>
              <a:rPr lang="kk-KZ" sz="1100" dirty="0" smtClean="0">
                <a:solidFill>
                  <a:prstClr val="black"/>
                </a:solidFill>
                <a:latin typeface="Times New Roman" panose="02020603050405020304" pitchFamily="18" charset="0"/>
                <a:cs typeface="Times New Roman" panose="02020603050405020304" pitchFamily="18" charset="0"/>
              </a:rPr>
              <a:t>маусымда түнде, </a:t>
            </a:r>
            <a:r>
              <a:rPr lang="kk-KZ" sz="1100" dirty="0" smtClean="0">
                <a:solidFill>
                  <a:prstClr val="black"/>
                </a:solidFill>
                <a:latin typeface="Times New Roman" panose="02020603050405020304" pitchFamily="18" charset="0"/>
                <a:cs typeface="Times New Roman" panose="02020603050405020304" pitchFamily="18" charset="0"/>
              </a:rPr>
              <a:t>26 </a:t>
            </a:r>
            <a:r>
              <a:rPr lang="kk-KZ" sz="1100" dirty="0">
                <a:solidFill>
                  <a:prstClr val="black"/>
                </a:solidFill>
                <a:latin typeface="Times New Roman" panose="02020603050405020304" pitchFamily="18" charset="0"/>
                <a:cs typeface="Times New Roman" panose="02020603050405020304" pitchFamily="18" charset="0"/>
              </a:rPr>
              <a:t>маусымда түнде </a:t>
            </a:r>
            <a:r>
              <a:rPr lang="ru-RU" sz="1100" dirty="0" err="1">
                <a:solidFill>
                  <a:prstClr val="black"/>
                </a:solidFill>
                <a:latin typeface="Times New Roman" panose="02020603050405020304" pitchFamily="18" charset="0"/>
                <a:cs typeface="Times New Roman" panose="02020603050405020304" pitchFamily="18" charset="0"/>
              </a:rPr>
              <a:t>метеорологиялық</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жағдайлар</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қала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атмосферасында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ластаушы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a:t>
            </a:r>
            <a:r>
              <a:rPr lang="ru-RU" sz="1100" b="1" dirty="0" err="1" smtClean="0">
                <a:solidFill>
                  <a:prstClr val="black"/>
                </a:solidFill>
                <a:latin typeface="Times New Roman" panose="02020603050405020304" pitchFamily="18" charset="0"/>
                <a:cs typeface="Times New Roman" panose="02020603050405020304" pitchFamily="18" charset="0"/>
              </a:rPr>
              <a:t>жиналуына</a:t>
            </a:r>
            <a:r>
              <a:rPr lang="ru-RU" sz="1100" b="1" dirty="0" smtClean="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ықпал</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етеді</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Жалпы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қала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бойынша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ауаның</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ластану</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деңгейі</a:t>
            </a:r>
            <a:r>
              <a:rPr lang="ru-RU" sz="1100" dirty="0">
                <a:solidFill>
                  <a:prstClr val="black"/>
                </a:solidFill>
                <a:latin typeface="Times New Roman" panose="02020603050405020304" pitchFamily="18" charset="0"/>
                <a:cs typeface="Times New Roman" panose="02020603050405020304" pitchFamily="18" charset="0"/>
              </a:rPr>
              <a:t> </a:t>
            </a:r>
            <a:r>
              <a:rPr lang="kk-KZ" sz="1100" dirty="0" smtClean="0">
                <a:solidFill>
                  <a:srgbClr val="000000"/>
                </a:solidFill>
                <a:latin typeface="Times New Roman" panose="02020603050405020304" pitchFamily="18" charset="0"/>
              </a:rPr>
              <a:t>көтеріңкі </a:t>
            </a:r>
            <a:r>
              <a:rPr lang="kk-KZ" sz="1100" dirty="0" smtClean="0">
                <a:solidFill>
                  <a:srgbClr val="000000"/>
                </a:solidFill>
                <a:latin typeface="Times New Roman" panose="02020603050405020304" pitchFamily="18" charset="0"/>
                <a:cs typeface="Times New Roman" panose="02020603050405020304" pitchFamily="18" charset="0"/>
              </a:rPr>
              <a:t>б</a:t>
            </a:r>
            <a:r>
              <a:rPr lang="ru-RU" sz="1100" dirty="0" err="1">
                <a:solidFill>
                  <a:prstClr val="black"/>
                </a:solidFill>
                <a:latin typeface="Times New Roman" panose="02020603050405020304" pitchFamily="18" charset="0"/>
                <a:cs typeface="Times New Roman" panose="02020603050405020304" pitchFamily="18" charset="0"/>
              </a:rPr>
              <a:t>олады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деп</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күтілуде</a:t>
            </a:r>
            <a:r>
              <a:rPr lang="ru-RU" sz="110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Тілеубергенова А.А./Проненко В.В.</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47362</TotalTime>
  <Words>543</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7010</cp:revision>
  <cp:lastPrinted>2021-07-01T07:38:07Z</cp:lastPrinted>
  <dcterms:created xsi:type="dcterms:W3CDTF">2018-03-27T06:03:00Z</dcterms:created>
  <dcterms:modified xsi:type="dcterms:W3CDTF">2026-06-24T07:52:15Z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