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0" d="100"/>
          <a:sy n="100" d="100"/>
        </p:scale>
        <p:origin x="870"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txBody>
          <a:bodyPr/>
          <a:lstStyle/>
          <a:p>
            <a:endParaRPr lang="LID4096"/>
          </a:p>
        </p:txBody>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83637410"/>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№174 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23 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752897865"/>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жылғы</a:t>
                      </a:r>
                      <a:r>
                        <a:rPr lang="ru-RU" sz="700" i="1" dirty="0">
                          <a:latin typeface="Times New Roman" panose="02020603050405020304" pitchFamily="18" charset="0"/>
                          <a:cs typeface="Times New Roman" panose="02020603050405020304" pitchFamily="18" charset="0"/>
                        </a:rPr>
                        <a:t> 02 </a:t>
                      </a:r>
                      <a:r>
                        <a:rPr lang="ru-RU" sz="700" i="1" dirty="0" err="1">
                          <a:latin typeface="Times New Roman" panose="02020603050405020304" pitchFamily="18" charset="0"/>
                          <a:cs typeface="Times New Roman" panose="02020603050405020304" pitchFamily="18" charset="0"/>
                        </a:rPr>
                        <a:t>тамыздағы</a:t>
                      </a:r>
                      <a:r>
                        <a:rPr lang="ru-RU" sz="700" i="1" dirty="0">
                          <a:latin typeface="Times New Roman" panose="02020603050405020304" pitchFamily="18" charset="0"/>
                          <a:cs typeface="Times New Roman" panose="02020603050405020304" pitchFamily="18" charset="0"/>
                        </a:rPr>
                        <a:t> № ҚР ДСМ-70 «</a:t>
                      </a:r>
                      <a:r>
                        <a:rPr lang="ru-RU" sz="700" i="1" dirty="0" err="1">
                          <a:latin typeface="Times New Roman" panose="02020603050405020304" pitchFamily="18" charset="0"/>
                          <a:cs typeface="Times New Roman" panose="02020603050405020304" pitchFamily="18" charset="0"/>
                        </a:rPr>
                        <a:t>Қалалық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және</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ауылдық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елді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мекендердегі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ауасының</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гигиеналық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бұйрығына</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сәйкес</a:t>
                      </a:r>
                      <a:r>
                        <a:rPr lang="ru-RU" sz="700" i="1" baseline="0"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89295" y="3788600"/>
            <a:ext cx="4584129"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23 </a:t>
            </a:r>
            <a:r>
              <a:rPr lang="ru-RU" altLang="ru-RU" sz="1200" b="1" dirty="0" err="1">
                <a:latin typeface="Times New Roman" panose="02020603050405020304" pitchFamily="18" charset="0"/>
                <a:cs typeface="Times New Roman" panose="02020603050405020304" pitchFamily="18" charset="0"/>
              </a:rPr>
              <a:t>маусымд</a:t>
            </a:r>
            <a:r>
              <a:rPr lang="kk-KZ" altLang="ru-RU" sz="1200" b="1" dirty="0">
                <a:latin typeface="Times New Roman" panose="02020603050405020304" pitchFamily="18" charset="0"/>
                <a:cs typeface="Times New Roman" panose="02020603050405020304" pitchFamily="18" charset="0"/>
              </a:rPr>
              <a:t>ағы </a:t>
            </a:r>
            <a:r>
              <a:rPr lang="ru-RU" altLang="ru-RU" sz="1200" b="1" dirty="0" err="1">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7" y="134048"/>
            <a:ext cx="4808536" cy="2646878"/>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sz="1200" b="1" dirty="0">
                <a:latin typeface="Times New Roman" panose="02020603050405020304" pitchFamily="18" charset="0"/>
                <a:cs typeface="Times New Roman" panose="02020603050405020304" pitchFamily="18" charset="0"/>
              </a:rPr>
              <a:t>24 маусымға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23 маусым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24 </a:t>
            </a:r>
            <a:r>
              <a:rPr lang="ru-RU" altLang="ru-RU" sz="1200" b="1" dirty="0" err="1">
                <a:latin typeface="Times New Roman" panose="02020603050405020304" pitchFamily="18" charset="0"/>
                <a:cs typeface="Times New Roman" panose="02020603050405020304" pitchFamily="18" charset="0"/>
              </a:rPr>
              <a:t>маусым</a:t>
            </a:r>
            <a:r>
              <a:rPr lang="kk-KZ"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Көшпелі бұлтты, жауын-шашынсыз. </a:t>
            </a:r>
            <a:r>
              <a:rPr lang="ru-RU" sz="1200" dirty="0" err="1">
                <a:solidFill>
                  <a:prstClr val="black"/>
                </a:solidFill>
                <a:latin typeface="Times New Roman" pitchFamily="18" charset="0"/>
                <a:cs typeface="Times New Roman" pitchFamily="18" charset="0"/>
              </a:rPr>
              <a:t>Солтүстік-батыстан</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соғатын</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оңтүстік-шығысқа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ауысады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5-10 </a:t>
            </a:r>
            <a:r>
              <a:rPr lang="kk-KZ"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14-16,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30-32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p>
          <a:p>
            <a:pPr algn="just">
              <a:spcBef>
                <a:spcPts val="0"/>
              </a:spcBef>
              <a:defRPr/>
            </a:pPr>
            <a:endParaRPr lang="ru-RU" altLang="ru-RU" sz="1200" b="1" dirty="0">
              <a:solidFill>
                <a:prstClr val="black"/>
              </a:solidFill>
              <a:latin typeface="Times New Roman" pitchFamily="18" charset="0"/>
              <a:cs typeface="Times New Roman" pitchFamily="18" charset="0"/>
            </a:endParaRPr>
          </a:p>
          <a:p>
            <a:pPr algn="just">
              <a:spcBef>
                <a:spcPts val="0"/>
              </a:spcBef>
              <a:defRPr/>
            </a:pPr>
            <a:endParaRPr lang="ru-RU" altLang="ru-RU" sz="400" b="1" dirty="0">
              <a:latin typeface="Times New Roman" pitchFamily="18" charset="0"/>
              <a:cs typeface="Times New Roman" pitchFamily="18" charset="0"/>
            </a:endParaRP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25 </a:t>
            </a:r>
            <a:r>
              <a:rPr lang="ru-RU" altLang="ru-RU" sz="1200" b="1" dirty="0" err="1">
                <a:latin typeface="Times New Roman" pitchFamily="18" charset="0"/>
                <a:cs typeface="Times New Roman" pitchFamily="18" charset="0"/>
              </a:rPr>
              <a:t>маусымға</a:t>
            </a:r>
            <a:r>
              <a:rPr lang="kk-KZ"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kk-KZ" sz="1200" b="1" dirty="0">
                <a:latin typeface="Times New Roman" panose="02020603050405020304" pitchFamily="18" charset="0"/>
                <a:cs typeface="Times New Roman" panose="02020603050405020304" pitchFamily="18" charset="0"/>
              </a:rPr>
              <a:t>24 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25 </a:t>
            </a:r>
            <a:r>
              <a:rPr lang="ru-RU" sz="1200" b="1" dirty="0" err="1">
                <a:latin typeface="Times New Roman" panose="02020603050405020304" pitchFamily="18" charset="0"/>
                <a:cs typeface="Times New Roman" panose="02020603050405020304" pitchFamily="18" charset="0"/>
              </a:rPr>
              <a:t>маусым</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a:solidFill>
                  <a:prstClr val="black"/>
                </a:solidFill>
                <a:latin typeface="Times New Roman" pitchFamily="18" charset="0"/>
                <a:cs typeface="Times New Roman" pitchFamily="18" charset="0"/>
              </a:rPr>
              <a:t>Көшпелі бұлтты, </a:t>
            </a:r>
            <a:r>
              <a:rPr lang="kk-KZ" sz="1200" dirty="0">
                <a:latin typeface="Times New Roman" panose="02020603050405020304" pitchFamily="18" charset="0"/>
                <a:cs typeface="Times New Roman" panose="02020603050405020304" pitchFamily="18" charset="0"/>
              </a:rPr>
              <a:t>түннің екінші жартысында </a:t>
            </a:r>
            <a:r>
              <a:rPr lang="kk-KZ" sz="1200" dirty="0">
                <a:solidFill>
                  <a:prstClr val="black"/>
                </a:solidFill>
                <a:latin typeface="Times New Roman" panose="02020603050405020304" pitchFamily="18" charset="0"/>
                <a:cs typeface="Times New Roman" pitchFamily="18" charset="0"/>
              </a:rPr>
              <a:t>жаңбыр, найзағай. Жел оңтүстік-шығыстан соғады, күші 5-10 м/с. Ауа температурасы 15-17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spcBef>
                <a:spcPts val="0"/>
              </a:spcBef>
              <a:defRPr/>
            </a:pP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2" name="TextBox 13"/>
          <p:cNvSpPr txBox="1"/>
          <p:nvPr/>
        </p:nvSpPr>
        <p:spPr>
          <a:xfrm>
            <a:off x="5025122" y="3421561"/>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sp>
        <p:nvSpPr>
          <p:cNvPr id="3" name="TextBox 13">
            <a:extLst>
              <a:ext uri="{FF2B5EF4-FFF2-40B4-BE49-F238E27FC236}">
                <a16:creationId xmlns:a16="http://schemas.microsoft.com/office/drawing/2014/main" id="{A80384AB-8608-FED5-D069-524BDE52AB09}"/>
              </a:ext>
            </a:extLst>
          </p:cNvPr>
          <p:cNvSpPr txBox="1"/>
          <p:nvPr/>
        </p:nvSpPr>
        <p:spPr>
          <a:xfrm>
            <a:off x="5068662" y="2480485"/>
            <a:ext cx="4632546"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marL="0" marR="0" lvl="0" indent="185738"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sz="12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Метеорологиялық </a:t>
            </a:r>
            <a:r>
              <a:rPr kumimoji="0" lang="ru-RU" sz="12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жағдайлар</a:t>
            </a:r>
            <a:r>
              <a:rPr kumimoji="0" lang="ru-RU" sz="12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2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қала</a:t>
            </a:r>
            <a:r>
              <a:rPr kumimoji="0" lang="ru-RU" sz="12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2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атмосферасында</a:t>
            </a:r>
            <a:r>
              <a:rPr kumimoji="0" lang="ru-RU" sz="12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2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ластаушы</a:t>
            </a:r>
            <a:r>
              <a:rPr kumimoji="0" lang="ru-RU" sz="12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2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заттардың</a:t>
            </a:r>
            <a:r>
              <a:rPr kumimoji="0" lang="ru-RU" sz="12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2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сейілуіне</a:t>
            </a:r>
            <a:r>
              <a:rPr kumimoji="0" lang="ru-RU" sz="12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2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ықпал</a:t>
            </a:r>
            <a:r>
              <a:rPr kumimoji="0" lang="ru-RU" sz="12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2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етеді</a:t>
            </a:r>
            <a:r>
              <a:rPr kumimoji="0" lang="ru-RU" sz="12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p>
          <a:p>
            <a:pPr marL="0" marR="0" lvl="0" indent="185738"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sz="12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Жалпы</a:t>
            </a:r>
            <a:r>
              <a:rPr kumimoji="0" lang="ru-RU" sz="12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2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қала</a:t>
            </a:r>
            <a:r>
              <a:rPr kumimoji="0" lang="ru-RU" sz="12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2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бойынша</a:t>
            </a:r>
            <a:r>
              <a:rPr kumimoji="0" lang="ru-RU" sz="12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2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ауаның</a:t>
            </a:r>
            <a:r>
              <a:rPr kumimoji="0" lang="ru-RU" sz="12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2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ластану</a:t>
            </a:r>
            <a:r>
              <a:rPr kumimoji="0" lang="ru-RU" sz="12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2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деңгейі</a:t>
            </a:r>
            <a:r>
              <a:rPr kumimoji="0" lang="ru-RU" sz="12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2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төмен</a:t>
            </a:r>
            <a:r>
              <a:rPr kumimoji="0" lang="ru-RU" sz="12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2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болады</a:t>
            </a:r>
            <a:r>
              <a:rPr kumimoji="0" lang="ru-RU" sz="12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2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деп</a:t>
            </a:r>
            <a:r>
              <a:rPr kumimoji="0" lang="ru-RU" sz="12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2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күтіледі</a:t>
            </a:r>
            <a:r>
              <a:rPr kumimoji="0" lang="ru-RU" sz="12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a:t>
            </a:r>
          </a:p>
        </p:txBody>
      </p:sp>
      <p:graphicFrame>
        <p:nvGraphicFramePr>
          <p:cNvPr id="5" name="Таблица 2">
            <a:extLst>
              <a:ext uri="{FF2B5EF4-FFF2-40B4-BE49-F238E27FC236}">
                <a16:creationId xmlns:a16="http://schemas.microsoft.com/office/drawing/2014/main" id="{610CEC01-6476-BDCA-B4EC-BD3045A22B45}"/>
              </a:ext>
            </a:extLst>
          </p:cNvPr>
          <p:cNvGraphicFramePr>
            <a:graphicFrameLocks noGrp="1"/>
          </p:cNvGraphicFramePr>
          <p:nvPr>
            <p:extLst>
              <p:ext uri="{D42A27DB-BD31-4B8C-83A1-F6EECF244321}">
                <p14:modId xmlns:p14="http://schemas.microsoft.com/office/powerpoint/2010/main" val="3910417805"/>
              </p:ext>
            </p:extLst>
          </p:nvPr>
        </p:nvGraphicFramePr>
        <p:xfrm>
          <a:off x="5053448" y="4240669"/>
          <a:ext cx="4671571" cy="212661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26315">
                  <a:extLst>
                    <a:ext uri="{9D8B030D-6E8A-4147-A177-3AD203B41FA5}">
                      <a16:colId xmlns:a16="http://schemas.microsoft.com/office/drawing/2014/main" val="2096923049"/>
                    </a:ext>
                  </a:extLst>
                </a:gridCol>
              </a:tblGrid>
              <a:tr h="360040">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Факт </a:t>
                      </a:r>
                      <a:r>
                        <a:rPr lang="ru-RU" sz="900" dirty="0" err="1">
                          <a:solidFill>
                            <a:schemeClr val="tx1"/>
                          </a:solidFill>
                          <a:latin typeface="Times New Roman" panose="02020603050405020304" pitchFamily="18" charset="0"/>
                          <a:cs typeface="Times New Roman" panose="02020603050405020304" pitchFamily="18" charset="0"/>
                        </a:rPr>
                        <a:t>концентрациясы</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ШЖШм.б</a:t>
                      </a:r>
                      <a:r>
                        <a:rPr lang="ru-RU" sz="900" dirty="0">
                          <a:solidFill>
                            <a:schemeClr val="tx1"/>
                          </a:solidFill>
                          <a:latin typeface="Times New Roman" panose="02020603050405020304" pitchFamily="18" charset="0"/>
                          <a:cs typeface="Times New Roman" panose="02020603050405020304" pitchFamily="18" charset="0"/>
                        </a:rPr>
                        <a:t>. асу </a:t>
                      </a:r>
                      <a:r>
                        <a:rPr lang="ru-RU" sz="900" dirty="0" err="1">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0,013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0,008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1105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2,210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1065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0,213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112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0,561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Азот </a:t>
                      </a:r>
                      <a:r>
                        <a:rPr lang="ru-RU" sz="900" dirty="0" err="1">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0,010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Күкіртсутегі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2,325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308324"/>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9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Н. Назарбаев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Егоров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О. Б</a:t>
            </a:r>
            <a:r>
              <a:rPr lang="kk-KZ" altLang="ru-RU" sz="1200" dirty="0">
                <a:solidFill>
                  <a:srgbClr val="000000"/>
                </a:solidFill>
                <a:latin typeface="Times New Roman" panose="02020603050405020304" pitchFamily="18" charset="0"/>
                <a:cs typeface="Times New Roman" panose="02020603050405020304" pitchFamily="18" charset="0"/>
              </a:rPr>
              <a:t>өкей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Лев Толстой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192835"/>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894060824"/>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val="20000"/>
                      </a:ext>
                    </a:extLst>
                  </a:gridCol>
                  <a:gridCol w="1879359">
                    <a:extLst>
                      <a:ext uri="{9D8B030D-6E8A-4147-A177-3AD203B41FA5}">
                        <a16:colId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86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ru-RU" sz="800" dirty="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208-662, 208-664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0762" y="599127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kk-KZ" altLang="ru-RU" sz="1200" b="1" i="1">
                <a:solidFill>
                  <a:srgbClr val="000000"/>
                </a:solidFill>
                <a:latin typeface="Times New Roman" panose="02020603050405020304" pitchFamily="18" charset="0"/>
                <a:cs typeface="Times New Roman" panose="02020603050405020304" pitchFamily="18" charset="0"/>
              </a:rPr>
              <a:t>Иманғабасова А.Т. </a:t>
            </a:r>
            <a:r>
              <a:rPr lang="kk-KZ" altLang="ru-RU" sz="1200" b="1" i="1" dirty="0">
                <a:solidFill>
                  <a:srgbClr val="000000"/>
                </a:solidFill>
                <a:latin typeface="Times New Roman" panose="02020603050405020304" pitchFamily="18" charset="0"/>
                <a:cs typeface="Times New Roman" panose="02020603050405020304" pitchFamily="18" charset="0"/>
              </a:rPr>
              <a:t>/ Назарханова А.С. </a:t>
            </a:r>
          </a:p>
        </p:txBody>
      </p:sp>
      <p:graphicFrame>
        <p:nvGraphicFramePr>
          <p:cNvPr id="20" name="Таблица 19"/>
          <p:cNvGraphicFramePr/>
          <p:nvPr>
            <p:extLst>
              <p:ext uri="{D42A27DB-BD31-4B8C-83A1-F6EECF244321}">
                <p14:modId xmlns:p14="http://schemas.microsoft.com/office/powerpoint/2010/main" val="1712243494"/>
              </p:ext>
            </p:extLst>
          </p:nvPr>
        </p:nvGraphicFramePr>
        <p:xfrm>
          <a:off x="5260080" y="631069"/>
          <a:ext cx="4167505" cy="772416"/>
        </p:xfrm>
        <a:graphic>
          <a:graphicData uri="http://schemas.openxmlformats.org/drawingml/2006/table">
            <a:tbl>
              <a:tblPr/>
              <a:tblGrid>
                <a:gridCol w="1241828">
                  <a:extLst>
                    <a:ext uri="{9D8B030D-6E8A-4147-A177-3AD203B41FA5}">
                      <a16:colId xmlns:a16="http://schemas.microsoft.com/office/drawing/2014/main" val="20000"/>
                    </a:ext>
                  </a:extLst>
                </a:gridCol>
                <a:gridCol w="2925677">
                  <a:extLst>
                    <a:ext uri="{9D8B030D-6E8A-4147-A177-3AD203B41FA5}">
                      <a16:colId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37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0,40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9074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0,41 ≤ Р &lt; 0,89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0,90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64741" y="1419444"/>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04205" y="2103397"/>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323253862"/>
              </p:ext>
            </p:extLst>
          </p:nvPr>
        </p:nvGraphicFramePr>
        <p:xfrm>
          <a:off x="5040762" y="247507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83565" y="4603580"/>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25417</TotalTime>
  <Words>667</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4866</cp:revision>
  <cp:lastPrinted>2021-07-01T03:56:27Z</cp:lastPrinted>
  <dcterms:created xsi:type="dcterms:W3CDTF">2018-03-27T06:03:00Z</dcterms:created>
  <dcterms:modified xsi:type="dcterms:W3CDTF">2026-06-23T07:25:11Z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