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3569314"/>
              </p:ext>
            </p:extLst>
          </p:nvPr>
        </p:nvGraphicFramePr>
        <p:xfrm>
          <a:off x="344489" y="2511207"/>
          <a:ext cx="4608512" cy="2006918"/>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7993" y="125303"/>
            <a:ext cx="4820112"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23 </a:t>
            </a:r>
            <a:r>
              <a:rPr lang="kk-KZ" sz="1200" b="1" dirty="0" smtClean="0">
                <a:latin typeface="Times New Roman" panose="02020603050405020304" pitchFamily="18" charset="0"/>
                <a:cs typeface="Times New Roman" panose="02020603050405020304" pitchFamily="18" charset="0"/>
              </a:rPr>
              <a:t>маусымға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22 </a:t>
            </a:r>
            <a:r>
              <a:rPr lang="ru-RU" altLang="ru-RU" sz="1200" b="1" dirty="0" err="1" smtClean="0">
                <a:solidFill>
                  <a:srgbClr val="000000"/>
                </a:solidFill>
                <a:latin typeface="Times New Roman" pitchFamily="18" charset="0"/>
                <a:cs typeface="Times New Roman"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smtClean="0">
                <a:latin typeface="Times New Roman" panose="02020603050405020304" pitchFamily="18" charset="0"/>
                <a:cs typeface="Times New Roman" panose="02020603050405020304" pitchFamily="18" charset="0"/>
              </a:rPr>
              <a:t>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ru-RU" sz="1200" dirty="0" err="1" smtClean="0">
                <a:solidFill>
                  <a:srgbClr val="000000"/>
                </a:solidFill>
                <a:latin typeface="Times New Roman" pitchFamily="18" charset="0"/>
                <a:cs typeface="Times New Roman" pitchFamily="18" charset="0"/>
                <a:sym typeface="+mn-ea"/>
              </a:rPr>
              <a:t>Бұлтты</a:t>
            </a:r>
            <a:r>
              <a:rPr lang="kk-KZ" sz="1200" dirty="0" smtClean="0">
                <a:latin typeface="Times New Roman" panose="02020603050405020304" pitchFamily="18" charset="0"/>
                <a:cs typeface="Times New Roman" panose="02020603050405020304" pitchFamily="18" charset="0"/>
                <a:sym typeface="+mn-ea"/>
              </a:rPr>
              <a:t>, </a:t>
            </a:r>
            <a:r>
              <a:rPr lang="kk-KZ" sz="1200" dirty="0" smtClean="0">
                <a:latin typeface="Times New Roman" panose="02020603050405020304" pitchFamily="18" charset="0"/>
                <a:cs typeface="Times New Roman" panose="02020603050405020304" pitchFamily="18" charset="0"/>
                <a:sym typeface="+mn-ea"/>
              </a:rPr>
              <a:t>кей </a:t>
            </a:r>
            <a:r>
              <a:rPr lang="kk-KZ" sz="1200" dirty="0" smtClean="0">
                <a:latin typeface="Times New Roman" panose="02020603050405020304" pitchFamily="18" charset="0"/>
                <a:cs typeface="Times New Roman" panose="02020603050405020304" pitchFamily="18" charset="0"/>
                <a:sym typeface="+mn-ea"/>
              </a:rPr>
              <a:t>уақыттарда </a:t>
            </a:r>
            <a:r>
              <a:rPr lang="kk-KZ" sz="1200" kern="1400" dirty="0" smtClean="0">
                <a:solidFill>
                  <a:srgbClr val="000000"/>
                </a:solidFill>
                <a:latin typeface="Times New Roman" panose="02020603050405020304" pitchFamily="18" charset="0"/>
                <a:sym typeface="+mn-ea"/>
              </a:rPr>
              <a:t>жаңбыр, найзағай </a:t>
            </a:r>
            <a:r>
              <a:rPr lang="kk-KZ" sz="1200" kern="1400" dirty="0" smtClean="0">
                <a:solidFill>
                  <a:srgbClr val="000000"/>
                </a:solidFill>
                <a:latin typeface="Times New Roman" panose="02020603050405020304" pitchFamily="18" charset="0"/>
                <a:sym typeface="+mn-ea"/>
              </a:rPr>
              <a:t>болады</a:t>
            </a:r>
            <a:r>
              <a:rPr lang="kk-KZ" sz="1200" kern="1400" dirty="0" smtClean="0">
                <a:solidFill>
                  <a:srgbClr val="000000"/>
                </a:solidFill>
                <a:latin typeface="Times New Roman" panose="02020603050405020304" pitchFamily="18" charset="0"/>
                <a:sym typeface="+mn-ea"/>
              </a:rPr>
              <a:t>, күндіз кей уақыттарда қатты жаңбыр, бұршақ болады.</a:t>
            </a:r>
            <a:r>
              <a:rPr lang="kk-KZ" sz="1200" kern="1400" dirty="0" smtClean="0">
                <a:solidFill>
                  <a:srgbClr val="000000"/>
                </a:solidFill>
                <a:latin typeface="Times New Roman" panose="02020603050405020304" pitchFamily="18" charset="0"/>
                <a:ea typeface="Times New Roman" panose="02020603050405020304" pitchFamily="18" charset="0"/>
              </a:rPr>
              <a:t> Оңтүстік-батыстан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7-12, күндіз екпіні 15-18 </a:t>
            </a:r>
            <a:r>
              <a:rPr lang="kk-KZ" sz="1200" kern="1400" dirty="0" smtClean="0">
                <a:solidFill>
                  <a:srgbClr val="000000"/>
                </a:solidFill>
                <a:latin typeface="Times New Roman" panose="02020603050405020304" pitchFamily="18" charset="0"/>
                <a:ea typeface="Times New Roman" panose="02020603050405020304" pitchFamily="18" charset="0"/>
              </a:rPr>
              <a:t>м/с. Ауа </a:t>
            </a:r>
            <a:r>
              <a:rPr lang="kk-KZ" sz="1200" kern="1400" dirty="0">
                <a:solidFill>
                  <a:srgbClr val="000000"/>
                </a:solidFill>
                <a:latin typeface="Times New Roman" panose="02020603050405020304" pitchFamily="18" charset="0"/>
                <a:ea typeface="Times New Roman" panose="02020603050405020304" pitchFamily="18" charset="0"/>
              </a:rPr>
              <a:t>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13-15,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21-23 </a:t>
            </a:r>
            <a:r>
              <a:rPr lang="kk-KZ" sz="1200" kern="1400" dirty="0" smtClean="0">
                <a:solidFill>
                  <a:srgbClr val="000000"/>
                </a:solidFill>
                <a:latin typeface="Times New Roman" panose="02020603050405020304" pitchFamily="18" charset="0"/>
                <a:ea typeface="Times New Roman" panose="02020603050405020304" pitchFamily="18" charset="0"/>
              </a:rPr>
              <a:t>градус </a:t>
            </a:r>
            <a:r>
              <a:rPr lang="kk-KZ" sz="1200" kern="1400" dirty="0">
                <a:solidFill>
                  <a:srgbClr val="000000"/>
                </a:solidFill>
                <a:latin typeface="Times New Roman" panose="02020603050405020304" pitchFamily="18" charset="0"/>
                <a:ea typeface="Times New Roman" panose="02020603050405020304" pitchFamily="18" charset="0"/>
              </a:rPr>
              <a:t>жылы болады</a:t>
            </a:r>
            <a:r>
              <a:rPr lang="kk-KZ" sz="1200" kern="1400" dirty="0" smtClean="0">
                <a:solidFill>
                  <a:srgbClr val="000000"/>
                </a:solidFill>
                <a:latin typeface="Times New Roman" panose="02020603050405020304" pitchFamily="18" charset="0"/>
                <a:ea typeface="Times New Roman" panose="02020603050405020304" pitchFamily="18" charset="0"/>
              </a:rPr>
              <a:t>.</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24 </a:t>
            </a:r>
            <a:r>
              <a:rPr lang="kk-KZ" altLang="ru-RU" sz="1200" b="1" dirty="0" smtClean="0">
                <a:latin typeface="Times New Roman" panose="02020603050405020304" pitchFamily="18" charset="0"/>
                <a:cs typeface="Times New Roman" panose="02020603050405020304" pitchFamily="18" charset="0"/>
                <a:sym typeface="+mn-ea"/>
              </a:rPr>
              <a:t>маусымға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latin typeface="Times New Roman" panose="02020603050405020304" pitchFamily="18" charset="0"/>
                <a:cs typeface="Times New Roman" panose="02020603050405020304" pitchFamily="18" charset="0"/>
              </a:rPr>
              <a:t>23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ru-RU" sz="1200" dirty="0" err="1" smtClean="0">
                <a:solidFill>
                  <a:srgbClr val="000000"/>
                </a:solidFill>
                <a:latin typeface="Times New Roman" pitchFamily="18" charset="0"/>
                <a:cs typeface="Times New Roman" pitchFamily="18" charset="0"/>
                <a:sym typeface="+mn-ea"/>
              </a:rPr>
              <a:t>Көшпелі</a:t>
            </a:r>
            <a:r>
              <a:rPr lang="ru-RU" sz="1200" dirty="0" smtClean="0">
                <a:solidFill>
                  <a:srgbClr val="000000"/>
                </a:solidFill>
                <a:latin typeface="Times New Roman" pitchFamily="18" charset="0"/>
                <a:cs typeface="Times New Roman" pitchFamily="18" charset="0"/>
                <a:sym typeface="+mn-ea"/>
              </a:rPr>
              <a:t> </a:t>
            </a:r>
            <a:r>
              <a:rPr lang="ru-RU" sz="1200" dirty="0" err="1" smtClean="0">
                <a:solidFill>
                  <a:srgbClr val="000000"/>
                </a:solidFill>
                <a:latin typeface="Times New Roman" pitchFamily="18" charset="0"/>
                <a:cs typeface="Times New Roman" pitchFamily="18" charset="0"/>
                <a:sym typeface="+mn-ea"/>
              </a:rPr>
              <a:t>бұлтты</a:t>
            </a:r>
            <a:r>
              <a:rPr lang="kk-KZ" sz="1200" dirty="0" smtClean="0">
                <a:latin typeface="Times New Roman" panose="02020603050405020304" pitchFamily="18" charset="0"/>
                <a:cs typeface="Times New Roman" panose="02020603050405020304" pitchFamily="18" charset="0"/>
                <a:sym typeface="+mn-ea"/>
              </a:rPr>
              <a:t>, </a:t>
            </a:r>
            <a:r>
              <a:rPr lang="kk-KZ" sz="1200" kern="1400" dirty="0" smtClean="0">
                <a:solidFill>
                  <a:srgbClr val="000000"/>
                </a:solidFill>
                <a:latin typeface="Times New Roman" panose="02020603050405020304" pitchFamily="18" charset="0"/>
                <a:sym typeface="+mn-ea"/>
              </a:rPr>
              <a:t>жаңбыр, найзағай </a:t>
            </a:r>
            <a:r>
              <a:rPr lang="kk-KZ" sz="1200" kern="1400" dirty="0" smtClean="0">
                <a:solidFill>
                  <a:srgbClr val="000000"/>
                </a:solidFill>
                <a:latin typeface="Times New Roman" panose="02020603050405020304" pitchFamily="18" charset="0"/>
                <a:sym typeface="+mn-ea"/>
              </a:rPr>
              <a:t>болады</a:t>
            </a:r>
            <a:r>
              <a:rPr lang="kk-KZ" sz="1200" kern="1400" dirty="0" smtClean="0">
                <a:solidFill>
                  <a:srgbClr val="000000"/>
                </a:solidFill>
                <a:latin typeface="Times New Roman" panose="02020603050405020304" pitchFamily="18" charset="0"/>
                <a:ea typeface="Times New Roman" panose="02020603050405020304" pitchFamily="18" charset="0"/>
              </a:rPr>
              <a:t>. Оңтүстік-батыстан </a:t>
            </a:r>
            <a:r>
              <a:rPr lang="kk-KZ"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5-10 </a:t>
            </a:r>
            <a:r>
              <a:rPr lang="kk-KZ" sz="1200" dirty="0" smtClean="0">
                <a:latin typeface="Times New Roman" panose="02020603050405020304" pitchFamily="18" charset="0"/>
                <a:cs typeface="Times New Roman" panose="02020603050405020304" pitchFamily="18" charset="0"/>
              </a:rPr>
              <a:t>м/с. Ауа температурасы 15-17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34490662"/>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0.420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73487" y="2179941"/>
            <a:ext cx="477104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23 </a:t>
            </a:r>
            <a:r>
              <a:rPr lang="kk-KZ" sz="1200" dirty="0">
                <a:solidFill>
                  <a:prstClr val="black"/>
                </a:solidFill>
                <a:latin typeface="Times New Roman" panose="02020603050405020304" pitchFamily="18" charset="0"/>
                <a:cs typeface="Times New Roman" panose="02020603050405020304" pitchFamily="18" charset="0"/>
              </a:rPr>
              <a:t>маусымда, </a:t>
            </a:r>
            <a:r>
              <a:rPr lang="kk-KZ" sz="1200" dirty="0" smtClean="0">
                <a:solidFill>
                  <a:prstClr val="black"/>
                </a:solidFill>
                <a:latin typeface="Times New Roman" panose="02020603050405020304" pitchFamily="18" charset="0"/>
                <a:cs typeface="Times New Roman" panose="02020603050405020304" pitchFamily="18" charset="0"/>
              </a:rPr>
              <a:t>24 </a:t>
            </a:r>
            <a:r>
              <a:rPr lang="kk-KZ" sz="1200" dirty="0">
                <a:solidFill>
                  <a:prstClr val="black"/>
                </a:solidFill>
                <a:latin typeface="Times New Roman" panose="02020603050405020304" pitchFamily="18" charset="0"/>
                <a:cs typeface="Times New Roman" panose="02020603050405020304" pitchFamily="18" charset="0"/>
              </a:rPr>
              <a:t>маусымда 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сейілуіне</a:t>
            </a:r>
            <a:r>
              <a:rPr lang="ru-RU" sz="1200" b="1"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rPr>
              <a:t>төмен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Сагинтаева А.Т./</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47330</TotalTime>
  <Words>544</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7002</cp:revision>
  <cp:lastPrinted>2021-07-01T07:38:07Z</cp:lastPrinted>
  <dcterms:created xsi:type="dcterms:W3CDTF">2018-03-27T06:03:00Z</dcterms:created>
  <dcterms:modified xsi:type="dcterms:W3CDTF">2026-06-22T07:35:31Z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