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89" d="100"/>
          <a:sy n="89" d="100"/>
        </p:scale>
        <p:origin x="96" y="21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8641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err="1">
                          <a:solidFill>
                            <a:srgbClr val="002060"/>
                          </a:solidFill>
                          <a:latin typeface="Times New Roman" panose="02020603050405020304" pitchFamily="18" charset="0"/>
                          <a:cs typeface="Times New Roman" panose="02020603050405020304" pitchFamily="18" charset="0"/>
                        </a:rPr>
                        <a:t>Ақтөбе</a:t>
                      </a:r>
                      <a:r>
                        <a:rPr lang="ru-RU" altLang="x-none" sz="1200" b="1" i="1">
                          <a:solidFill>
                            <a:srgbClr val="002060"/>
                          </a:solidFill>
                          <a:latin typeface="Times New Roman" panose="02020603050405020304" pitchFamily="18" charset="0"/>
                          <a:cs typeface="Times New Roman" panose="02020603050405020304" pitchFamily="18" charset="0"/>
                        </a:rPr>
                        <a:t> </a:t>
                      </a:r>
                      <a:r>
                        <a:rPr lang="ru-RU" altLang="x-none" sz="1200" b="1" i="1"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14378457"/>
              </p:ext>
            </p:extLst>
          </p:nvPr>
        </p:nvGraphicFramePr>
        <p:xfrm>
          <a:off x="344489" y="2511207"/>
          <a:ext cx="4608512" cy="2006918"/>
        </p:xfrm>
        <a:graphic>
          <a:graphicData uri="http://schemas.openxmlformats.org/drawingml/2006/table">
            <a:tbl>
              <a:tblPr/>
              <a:tblGrid>
                <a:gridCol w="4608512">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172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 БЮЛЛЕТЕН</a:t>
                      </a:r>
                      <a:r>
                        <a:rPr lang="kk-KZ" altLang="x-none" sz="1600" b="1" i="1" dirty="0" smtClean="0">
                          <a:solidFill>
                            <a:srgbClr val="002060"/>
                          </a:solidFill>
                          <a:latin typeface="Times New Roman" panose="02020603050405020304" pitchFamily="18" charset="0"/>
                          <a:cs typeface="Times New Roman" panose="02020603050405020304" pitchFamily="18" charset="0"/>
                        </a:rPr>
                        <a:t>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Ақтөбе </a:t>
                      </a:r>
                      <a:r>
                        <a:rPr lang="ru-RU" altLang="x-none" sz="1400" b="1" i="1" dirty="0" smtClean="0">
                          <a:solidFill>
                            <a:srgbClr val="002060"/>
                          </a:solidFill>
                          <a:latin typeface="Times New Roman" panose="02020603050405020304" pitchFamily="18" charset="0"/>
                          <a:cs typeface="Times New Roman" panose="02020603050405020304" pitchFamily="18" charset="0"/>
                        </a:rPr>
                        <a:t>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21 маусым</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7993" y="125303"/>
            <a:ext cx="4820112"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sz="1200" b="1" dirty="0" smtClean="0">
                <a:latin typeface="Times New Roman" panose="02020603050405020304" pitchFamily="18" charset="0"/>
                <a:cs typeface="Times New Roman" panose="02020603050405020304" pitchFamily="18" charset="0"/>
              </a:rPr>
              <a:t>22 маусымға а</a:t>
            </a:r>
            <a:r>
              <a:rPr lang="kk-KZ" altLang="ru-RU" sz="1200" b="1" dirty="0" smtClean="0">
                <a:latin typeface="Times New Roman" pitchFamily="18" charset="0"/>
                <a:cs typeface="Times New Roman" pitchFamily="18" charset="0"/>
              </a:rPr>
              <a:t>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2026 ж. 21 </a:t>
            </a:r>
            <a:r>
              <a:rPr lang="ru-RU" altLang="ru-RU" sz="1200" b="1" dirty="0" err="1" smtClean="0">
                <a:solidFill>
                  <a:srgbClr val="000000"/>
                </a:solidFill>
                <a:latin typeface="Times New Roman" pitchFamily="18" charset="0"/>
                <a:cs typeface="Times New Roman" pitchFamily="18" charset="0"/>
              </a:rPr>
              <a:t>маусым</a:t>
            </a:r>
            <a:r>
              <a:rPr lang="kk-KZ" sz="1200" b="1" dirty="0" smtClean="0">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smtClean="0">
                <a:solidFill>
                  <a:srgbClr val="000000"/>
                </a:solidFill>
                <a:latin typeface="Times New Roman" pitchFamily="18" charset="0"/>
                <a:cs typeface="Times New Roman" pitchFamily="18" charset="0"/>
              </a:rPr>
              <a:t>. 20-дан</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22 маусым </a:t>
            </a:r>
            <a:r>
              <a:rPr lang="ru-RU" altLang="ru-RU" sz="1200" b="1" dirty="0" err="1" smtClean="0">
                <a:solidFill>
                  <a:srgbClr val="000000"/>
                </a:solidFill>
                <a:latin typeface="Times New Roman" pitchFamily="18" charset="0"/>
                <a:cs typeface="Times New Roman" pitchFamily="18" charset="0"/>
              </a:rPr>
              <a:t>сағ</a:t>
            </a:r>
            <a:r>
              <a:rPr lang="ru-RU" altLang="ru-RU" sz="1200" b="1" dirty="0" smtClean="0">
                <a:solidFill>
                  <a:srgbClr val="000000"/>
                </a:solidFill>
                <a:latin typeface="Times New Roman" pitchFamily="18" charset="0"/>
                <a:cs typeface="Times New Roman" pitchFamily="18" charset="0"/>
              </a:rPr>
              <a:t>. </a:t>
            </a:r>
            <a:r>
              <a:rPr lang="ru-RU" altLang="ru-RU" sz="1200" b="1" dirty="0">
                <a:solidFill>
                  <a:srgbClr val="000000"/>
                </a:solidFill>
                <a:latin typeface="Times New Roman" pitchFamily="18" charset="0"/>
                <a:cs typeface="Times New Roman" pitchFamily="18" charset="0"/>
              </a:rPr>
              <a:t>20-ға </a:t>
            </a:r>
            <a:r>
              <a:rPr lang="ru-RU" altLang="ru-RU" sz="1200" b="1" dirty="0" err="1" smtClean="0">
                <a:solidFill>
                  <a:srgbClr val="000000"/>
                </a:solidFill>
                <a:latin typeface="Times New Roman" pitchFamily="18" charset="0"/>
                <a:cs typeface="Times New Roman" pitchFamily="18" charset="0"/>
              </a:rPr>
              <a:t>дейін</a:t>
            </a:r>
            <a:endParaRPr lang="kk-KZ" altLang="ru-RU" sz="1200" b="1" dirty="0">
              <a:solidFill>
                <a:srgbClr val="000000"/>
              </a:solidFill>
              <a:latin typeface="Times New Roman" pitchFamily="18" charset="0"/>
              <a:cs typeface="Times New Roman" pitchFamily="18" charset="0"/>
              <a:sym typeface="+mn-ea"/>
            </a:endParaRPr>
          </a:p>
          <a:p>
            <a:pPr algn="just"/>
            <a:r>
              <a:rPr lang="ru-RU" sz="1200" dirty="0" err="1" smtClean="0">
                <a:solidFill>
                  <a:srgbClr val="000000"/>
                </a:solidFill>
                <a:latin typeface="Times New Roman" pitchFamily="18" charset="0"/>
                <a:cs typeface="Times New Roman" pitchFamily="18" charset="0"/>
                <a:sym typeface="+mn-ea"/>
              </a:rPr>
              <a:t>Көшпелі</a:t>
            </a:r>
            <a:r>
              <a:rPr lang="ru-RU" sz="1200" dirty="0" smtClean="0">
                <a:solidFill>
                  <a:srgbClr val="000000"/>
                </a:solidFill>
                <a:latin typeface="Times New Roman" pitchFamily="18" charset="0"/>
                <a:cs typeface="Times New Roman" pitchFamily="18" charset="0"/>
                <a:sym typeface="+mn-ea"/>
              </a:rPr>
              <a:t> </a:t>
            </a:r>
            <a:r>
              <a:rPr lang="ru-RU" sz="1200" dirty="0" err="1" smtClean="0">
                <a:solidFill>
                  <a:srgbClr val="000000"/>
                </a:solidFill>
                <a:latin typeface="Times New Roman" pitchFamily="18" charset="0"/>
                <a:cs typeface="Times New Roman" pitchFamily="18" charset="0"/>
                <a:sym typeface="+mn-ea"/>
              </a:rPr>
              <a:t>бұлтты</a:t>
            </a:r>
            <a:r>
              <a:rPr lang="kk-KZ" sz="1200" dirty="0" smtClean="0">
                <a:latin typeface="Times New Roman" panose="02020603050405020304" pitchFamily="18" charset="0"/>
                <a:cs typeface="Times New Roman" panose="02020603050405020304" pitchFamily="18" charset="0"/>
                <a:sym typeface="+mn-ea"/>
              </a:rPr>
              <a:t>, </a:t>
            </a:r>
            <a:r>
              <a:rPr lang="kk-KZ" sz="1200" dirty="0" smtClean="0">
                <a:latin typeface="Times New Roman" panose="02020603050405020304" pitchFamily="18" charset="0"/>
                <a:cs typeface="Times New Roman" panose="02020603050405020304" pitchFamily="18" charset="0"/>
                <a:sym typeface="+mn-ea"/>
              </a:rPr>
              <a:t>түнде </a:t>
            </a:r>
            <a:r>
              <a:rPr lang="kk-KZ" sz="1200" dirty="0" smtClean="0">
                <a:latin typeface="Times New Roman" panose="02020603050405020304" pitchFamily="18" charset="0"/>
                <a:cs typeface="Times New Roman" panose="02020603050405020304" pitchFamily="18" charset="0"/>
                <a:sym typeface="+mn-ea"/>
              </a:rPr>
              <a:t>кей </a:t>
            </a:r>
            <a:r>
              <a:rPr lang="kk-KZ" sz="1200" dirty="0" smtClean="0">
                <a:latin typeface="Times New Roman" panose="02020603050405020304" pitchFamily="18" charset="0"/>
                <a:cs typeface="Times New Roman" panose="02020603050405020304" pitchFamily="18" charset="0"/>
                <a:sym typeface="+mn-ea"/>
              </a:rPr>
              <a:t>уақыттарда </a:t>
            </a:r>
            <a:r>
              <a:rPr lang="kk-KZ" sz="1200" kern="1400" dirty="0" smtClean="0">
                <a:solidFill>
                  <a:srgbClr val="000000"/>
                </a:solidFill>
                <a:latin typeface="Times New Roman" panose="02020603050405020304" pitchFamily="18" charset="0"/>
                <a:sym typeface="+mn-ea"/>
              </a:rPr>
              <a:t>жаңбыр, найзағай болады</a:t>
            </a:r>
            <a:r>
              <a:rPr lang="kk-KZ" sz="1200" kern="1400" dirty="0" smtClean="0">
                <a:solidFill>
                  <a:srgbClr val="000000"/>
                </a:solidFill>
                <a:latin typeface="Times New Roman" panose="02020603050405020304" pitchFamily="18" charset="0"/>
                <a:ea typeface="Times New Roman" panose="02020603050405020304" pitchFamily="18" charset="0"/>
              </a:rPr>
              <a:t>. </a:t>
            </a:r>
            <a:r>
              <a:rPr lang="kk-KZ" sz="1200" kern="1400" dirty="0" smtClean="0">
                <a:solidFill>
                  <a:srgbClr val="000000"/>
                </a:solidFill>
                <a:latin typeface="Times New Roman" panose="02020603050405020304" pitchFamily="18" charset="0"/>
                <a:ea typeface="Times New Roman" panose="02020603050405020304" pitchFamily="18" charset="0"/>
              </a:rPr>
              <a:t>Батыстан, оңтүстік-батыстан жел соғады, </a:t>
            </a:r>
            <a:r>
              <a:rPr lang="kk-KZ" sz="1200" kern="1400" dirty="0" smtClean="0">
                <a:solidFill>
                  <a:srgbClr val="000000"/>
                </a:solidFill>
                <a:latin typeface="Times New Roman" panose="02020603050405020304" pitchFamily="18" charset="0"/>
                <a:ea typeface="Times New Roman" panose="02020603050405020304" pitchFamily="18" charset="0"/>
              </a:rPr>
              <a:t>күші </a:t>
            </a:r>
            <a:r>
              <a:rPr lang="kk-KZ" sz="1200" kern="1400" dirty="0" smtClean="0">
                <a:solidFill>
                  <a:srgbClr val="000000"/>
                </a:solidFill>
                <a:latin typeface="Times New Roman" panose="02020603050405020304" pitchFamily="18" charset="0"/>
                <a:ea typeface="Times New Roman" panose="02020603050405020304" pitchFamily="18" charset="0"/>
              </a:rPr>
              <a:t>7-12 м/с</a:t>
            </a:r>
            <a:r>
              <a:rPr lang="kk-KZ" sz="1200" kern="1400" dirty="0" smtClean="0">
                <a:solidFill>
                  <a:srgbClr val="000000"/>
                </a:solidFill>
                <a:latin typeface="Times New Roman" panose="02020603050405020304" pitchFamily="18" charset="0"/>
                <a:ea typeface="Times New Roman" panose="02020603050405020304" pitchFamily="18" charset="0"/>
              </a:rPr>
              <a:t>. Ауа </a:t>
            </a:r>
            <a:r>
              <a:rPr lang="kk-KZ" sz="1200" kern="1400" dirty="0">
                <a:solidFill>
                  <a:srgbClr val="000000"/>
                </a:solidFill>
                <a:latin typeface="Times New Roman" panose="02020603050405020304" pitchFamily="18" charset="0"/>
                <a:ea typeface="Times New Roman" panose="02020603050405020304" pitchFamily="18" charset="0"/>
              </a:rPr>
              <a:t>температурасы түнде </a:t>
            </a:r>
            <a:r>
              <a:rPr lang="kk-KZ" sz="1200" kern="1400" dirty="0" smtClean="0">
                <a:solidFill>
                  <a:srgbClr val="000000"/>
                </a:solidFill>
                <a:latin typeface="Times New Roman" panose="02020603050405020304" pitchFamily="18" charset="0"/>
                <a:ea typeface="Times New Roman" panose="02020603050405020304" pitchFamily="18" charset="0"/>
              </a:rPr>
              <a:t>17-19, </a:t>
            </a:r>
            <a:r>
              <a:rPr lang="kk-KZ" sz="1200" kern="1400" dirty="0">
                <a:solidFill>
                  <a:srgbClr val="000000"/>
                </a:solidFill>
                <a:latin typeface="Times New Roman" panose="02020603050405020304" pitchFamily="18" charset="0"/>
                <a:ea typeface="Times New Roman" panose="02020603050405020304" pitchFamily="18" charset="0"/>
              </a:rPr>
              <a:t>күндіз </a:t>
            </a:r>
            <a:r>
              <a:rPr lang="kk-KZ" sz="1200" kern="1400" dirty="0" smtClean="0">
                <a:solidFill>
                  <a:srgbClr val="000000"/>
                </a:solidFill>
                <a:latin typeface="Times New Roman" panose="02020603050405020304" pitchFamily="18" charset="0"/>
                <a:ea typeface="Times New Roman" panose="02020603050405020304" pitchFamily="18" charset="0"/>
              </a:rPr>
              <a:t>27-29 </a:t>
            </a:r>
            <a:r>
              <a:rPr lang="kk-KZ" sz="1200" kern="1400" dirty="0" smtClean="0">
                <a:solidFill>
                  <a:srgbClr val="000000"/>
                </a:solidFill>
                <a:latin typeface="Times New Roman" panose="02020603050405020304" pitchFamily="18" charset="0"/>
                <a:ea typeface="Times New Roman" panose="02020603050405020304" pitchFamily="18" charset="0"/>
              </a:rPr>
              <a:t>градус </a:t>
            </a:r>
            <a:r>
              <a:rPr lang="kk-KZ" sz="1200" kern="1400" dirty="0">
                <a:solidFill>
                  <a:srgbClr val="000000"/>
                </a:solidFill>
                <a:latin typeface="Times New Roman" panose="02020603050405020304" pitchFamily="18" charset="0"/>
                <a:ea typeface="Times New Roman" panose="02020603050405020304" pitchFamily="18" charset="0"/>
              </a:rPr>
              <a:t>жылы болады</a:t>
            </a:r>
            <a:r>
              <a:rPr lang="kk-KZ" sz="1200" kern="1400" dirty="0" smtClean="0">
                <a:solidFill>
                  <a:srgbClr val="000000"/>
                </a:solidFill>
                <a:latin typeface="Times New Roman" panose="02020603050405020304" pitchFamily="18" charset="0"/>
                <a:ea typeface="Times New Roman" panose="02020603050405020304" pitchFamily="18" charset="0"/>
              </a:rPr>
              <a:t>.</a:t>
            </a:r>
            <a:endParaRPr lang="kk-KZ" altLang="ru-RU" sz="1200" b="1" dirty="0" smtClean="0">
              <a:latin typeface="Times New Roman" panose="02020603050405020304" pitchFamily="18" charset="0"/>
              <a:cs typeface="Times New Roman" panose="02020603050405020304" pitchFamily="18" charset="0"/>
              <a:sym typeface="+mn-ea"/>
            </a:endParaRPr>
          </a:p>
          <a:p>
            <a:pPr algn="ctr"/>
            <a:r>
              <a:rPr lang="kk-KZ" altLang="ru-RU" sz="1200" b="1" dirty="0" smtClean="0">
                <a:latin typeface="Times New Roman" panose="02020603050405020304" pitchFamily="18" charset="0"/>
                <a:cs typeface="Times New Roman" panose="02020603050405020304" pitchFamily="18" charset="0"/>
                <a:sym typeface="+mn-ea"/>
              </a:rPr>
              <a:t>23 маусымға түнге ауа-райы болжамы</a:t>
            </a:r>
            <a:endParaRPr lang="kk-KZ" sz="1200" b="1" dirty="0" smtClean="0">
              <a:solidFill>
                <a:srgbClr val="000000"/>
              </a:solidFill>
              <a:latin typeface="Times New Roman" pitchFamily="18" charset="0"/>
              <a:cs typeface="Times New Roman" pitchFamily="18" charset="0"/>
            </a:endParaRPr>
          </a:p>
          <a:p>
            <a:pPr algn="ctr"/>
            <a:r>
              <a:rPr lang="ru-RU" sz="1200" b="1" dirty="0" smtClean="0">
                <a:solidFill>
                  <a:srgbClr val="000000"/>
                </a:solidFill>
                <a:latin typeface="Times New Roman" pitchFamily="18" charset="0"/>
                <a:cs typeface="Times New Roman" pitchFamily="18" charset="0"/>
              </a:rPr>
              <a:t>2026 ж. </a:t>
            </a:r>
            <a:r>
              <a:rPr lang="ru-RU" sz="1200" b="1" dirty="0" smtClean="0">
                <a:latin typeface="Times New Roman" panose="02020603050405020304" pitchFamily="18" charset="0"/>
                <a:cs typeface="Times New Roman" panose="02020603050405020304" pitchFamily="18" charset="0"/>
              </a:rPr>
              <a:t>22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latin typeface="Times New Roman" panose="02020603050405020304" pitchFamily="18" charset="0"/>
                <a:cs typeface="Times New Roman" panose="02020603050405020304" pitchFamily="18" charset="0"/>
              </a:rPr>
              <a:t> 23 </a:t>
            </a:r>
            <a:r>
              <a:rPr lang="ru-RU" sz="1200" b="1" dirty="0" err="1" smtClean="0">
                <a:latin typeface="Times New Roman" panose="02020603050405020304" pitchFamily="18" charset="0"/>
                <a:cs typeface="Times New Roman" panose="02020603050405020304" pitchFamily="18" charset="0"/>
              </a:rPr>
              <a:t>маусым</a:t>
            </a:r>
            <a:r>
              <a:rPr lang="ru-RU" sz="1200" b="1" dirty="0" smtClean="0">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algn="just"/>
            <a:r>
              <a:rPr lang="ru-RU" sz="1200" dirty="0" err="1" smtClean="0">
                <a:solidFill>
                  <a:srgbClr val="000000"/>
                </a:solidFill>
                <a:latin typeface="Times New Roman" pitchFamily="18" charset="0"/>
                <a:cs typeface="Times New Roman" pitchFamily="18" charset="0"/>
                <a:sym typeface="+mn-ea"/>
              </a:rPr>
              <a:t>Көшпелі</a:t>
            </a:r>
            <a:r>
              <a:rPr lang="ru-RU" sz="1200" dirty="0" smtClean="0">
                <a:solidFill>
                  <a:srgbClr val="000000"/>
                </a:solidFill>
                <a:latin typeface="Times New Roman" pitchFamily="18" charset="0"/>
                <a:cs typeface="Times New Roman" pitchFamily="18" charset="0"/>
                <a:sym typeface="+mn-ea"/>
              </a:rPr>
              <a:t> </a:t>
            </a:r>
            <a:r>
              <a:rPr lang="ru-RU" sz="1200" dirty="0" err="1" smtClean="0">
                <a:solidFill>
                  <a:srgbClr val="000000"/>
                </a:solidFill>
                <a:latin typeface="Times New Roman" pitchFamily="18" charset="0"/>
                <a:cs typeface="Times New Roman" pitchFamily="18" charset="0"/>
                <a:sym typeface="+mn-ea"/>
              </a:rPr>
              <a:t>бұлтты</a:t>
            </a:r>
            <a:r>
              <a:rPr lang="kk-KZ" sz="1200" smtClean="0">
                <a:latin typeface="Times New Roman" panose="02020603050405020304" pitchFamily="18" charset="0"/>
                <a:cs typeface="Times New Roman" panose="02020603050405020304" pitchFamily="18" charset="0"/>
                <a:sym typeface="+mn-ea"/>
              </a:rPr>
              <a:t>, </a:t>
            </a:r>
            <a:r>
              <a:rPr lang="kk-KZ" sz="1200" kern="1400" dirty="0" smtClean="0">
                <a:solidFill>
                  <a:srgbClr val="000000"/>
                </a:solidFill>
                <a:latin typeface="Times New Roman" panose="02020603050405020304" pitchFamily="18" charset="0"/>
                <a:sym typeface="+mn-ea"/>
              </a:rPr>
              <a:t>жаңбыр </a:t>
            </a:r>
            <a:r>
              <a:rPr lang="kk-KZ" sz="1200" kern="1400" dirty="0" smtClean="0">
                <a:solidFill>
                  <a:srgbClr val="000000"/>
                </a:solidFill>
                <a:latin typeface="Times New Roman" panose="02020603050405020304" pitchFamily="18" charset="0"/>
                <a:sym typeface="+mn-ea"/>
              </a:rPr>
              <a:t>болады</a:t>
            </a:r>
            <a:r>
              <a:rPr lang="kk-KZ" sz="1200" kern="1400" dirty="0" smtClean="0">
                <a:solidFill>
                  <a:srgbClr val="000000"/>
                </a:solidFill>
                <a:latin typeface="Times New Roman" panose="02020603050405020304" pitchFamily="18" charset="0"/>
                <a:ea typeface="Times New Roman" panose="02020603050405020304" pitchFamily="18" charset="0"/>
              </a:rPr>
              <a:t>. Оңтүстік-батыстан </a:t>
            </a:r>
            <a:r>
              <a:rPr lang="kk-KZ" sz="1200" dirty="0" smtClean="0">
                <a:latin typeface="Times New Roman" panose="02020603050405020304" pitchFamily="18" charset="0"/>
                <a:cs typeface="Times New Roman" panose="02020603050405020304" pitchFamily="18" charset="0"/>
                <a:sym typeface="+mn-ea"/>
              </a:rPr>
              <a:t>жел соғады,</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күші 10 м/с</a:t>
            </a:r>
            <a:r>
              <a:rPr lang="kk-KZ" sz="1200" dirty="0" smtClean="0">
                <a:latin typeface="Times New Roman" panose="02020603050405020304" pitchFamily="18" charset="0"/>
                <a:cs typeface="Times New Roman" panose="02020603050405020304" pitchFamily="18" charset="0"/>
              </a:rPr>
              <a:t>. Ауа температурасы </a:t>
            </a:r>
            <a:r>
              <a:rPr lang="kk-KZ" sz="1200" dirty="0" smtClean="0">
                <a:latin typeface="Times New Roman" panose="02020603050405020304" pitchFamily="18" charset="0"/>
                <a:cs typeface="Times New Roman" panose="02020603050405020304" pitchFamily="18" charset="0"/>
              </a:rPr>
              <a:t>15-17 </a:t>
            </a:r>
            <a:r>
              <a:rPr lang="kk-KZ" sz="1200" dirty="0" smtClean="0">
                <a:latin typeface="Times New Roman" panose="02020603050405020304" pitchFamily="18" charset="0"/>
                <a:cs typeface="Times New Roman" panose="02020603050405020304" pitchFamily="18" charset="0"/>
              </a:rPr>
              <a:t>градус жылы болады.</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34490662"/>
              </p:ext>
            </p:extLst>
          </p:nvPr>
        </p:nvGraphicFramePr>
        <p:xfrm>
          <a:off x="5071678" y="3934268"/>
          <a:ext cx="4667576" cy="2407920"/>
        </p:xfrm>
        <a:graphic>
          <a:graphicData uri="http://schemas.openxmlformats.org/drawingml/2006/table">
            <a:tbl>
              <a:tblPr firstRow="1" bandRow="1">
                <a:tableStyleId>{5C22544A-7EE6-4342-B048-85BDC9FD1C3A}</a:tableStyleId>
              </a:tblPr>
              <a:tblGrid>
                <a:gridCol w="1887848">
                  <a:extLst>
                    <a:ext uri="{9D8B030D-6E8A-4147-A177-3AD203B41FA5}">
                      <a16:colId xmlns="" xmlns:a16="http://schemas.microsoft.com/office/drawing/2014/main" val="3583770891"/>
                    </a:ext>
                  </a:extLst>
                </a:gridCol>
                <a:gridCol w="1425868">
                  <a:extLst>
                    <a:ext uri="{9D8B030D-6E8A-4147-A177-3AD203B41FA5}">
                      <a16:colId xmlns="" xmlns:a16="http://schemas.microsoft.com/office/drawing/2014/main" val="1276116030"/>
                    </a:ext>
                  </a:extLst>
                </a:gridCol>
                <a:gridCol w="1353860">
                  <a:extLst>
                    <a:ext uri="{9D8B030D-6E8A-4147-A177-3AD203B41FA5}">
                      <a16:colId xmlns="" xmlns:a16="http://schemas.microsoft.com/office/drawing/2014/main" val="2096923049"/>
                    </a:ext>
                  </a:extLst>
                </a:gridCol>
              </a:tblGrid>
              <a:tr h="419516">
                <a:tc>
                  <a:txBody>
                    <a:bodyPr/>
                    <a:lstStyle/>
                    <a:p>
                      <a:pPr algn="ct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err="1">
                          <a:solidFill>
                            <a:schemeClr val="tx1"/>
                          </a:solidFill>
                          <a:latin typeface="Times New Roman" panose="02020603050405020304" pitchFamily="18" charset="0"/>
                          <a:cs typeface="Times New Roman" panose="02020603050405020304" pitchFamily="18" charset="0"/>
                        </a:rPr>
                        <a:t>Нақты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шоғырлану</a:t>
                      </a:r>
                      <a:r>
                        <a:rPr lang="ru-RU" sz="11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a:solidFill>
                            <a:schemeClr val="tx1"/>
                          </a:solidFill>
                          <a:latin typeface="Times New Roman" panose="02020603050405020304" pitchFamily="18" charset="0"/>
                          <a:cs typeface="Times New Roman" panose="02020603050405020304" pitchFamily="18" charset="0"/>
                        </a:rPr>
                        <a:t>ШЖШ асу</a:t>
                      </a:r>
                      <a:r>
                        <a:rPr lang="kk-KZ" sz="1100" baseline="0" dirty="0">
                          <a:solidFill>
                            <a:schemeClr val="tx1"/>
                          </a:solidFill>
                          <a:latin typeface="Times New Roman" panose="02020603050405020304" pitchFamily="18" charset="0"/>
                          <a:cs typeface="Times New Roman" panose="02020603050405020304" pitchFamily="18" charset="0"/>
                        </a:rPr>
                        <a:t> еселігі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РМ-2,5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100" dirty="0">
                          <a:solidFill>
                            <a:schemeClr val="tx1"/>
                          </a:solidFill>
                          <a:latin typeface="Times New Roman" panose="02020603050405020304" pitchFamily="18" charset="0"/>
                          <a:cs typeface="Times New Roman" panose="02020603050405020304" pitchFamily="18" charset="0"/>
                        </a:rPr>
                        <a:t>РМ-10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100" dirty="0" smtClean="0">
                          <a:solidFill>
                            <a:schemeClr val="tx1"/>
                          </a:solidFill>
                          <a:latin typeface="Times New Roman" panose="02020603050405020304" pitchFamily="18" charset="0"/>
                          <a:cs typeface="Times New Roman" panose="02020603050405020304" pitchFamily="18" charset="0"/>
                        </a:rPr>
                        <a:t>Күкірсутек</a:t>
                      </a:r>
                      <a:r>
                        <a:rPr lang="kk-KZ" sz="1100" baseline="0" dirty="0" smtClean="0">
                          <a:solidFill>
                            <a:schemeClr val="tx1"/>
                          </a:solidFill>
                          <a:latin typeface="Times New Roman" panose="02020603050405020304" pitchFamily="18" charset="0"/>
                          <a:cs typeface="Times New Roman" panose="02020603050405020304" pitchFamily="18" charset="0"/>
                        </a:rPr>
                        <a:t> 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0.105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37018">
                <a:tc>
                  <a:txBody>
                    <a:bodyPr/>
                    <a:lstStyle/>
                    <a:p>
                      <a:r>
                        <a:rPr lang="ru-RU" sz="1100" dirty="0" err="1">
                          <a:solidFill>
                            <a:schemeClr val="tx1"/>
                          </a:solidFill>
                          <a:latin typeface="Times New Roman" panose="02020603050405020304" pitchFamily="18" charset="0"/>
                          <a:cs typeface="Times New Roman" panose="02020603050405020304" pitchFamily="18" charset="0"/>
                        </a:rPr>
                        <a:t>Көміртегі</a:t>
                      </a:r>
                      <a:r>
                        <a:rPr lang="ru-RU" sz="1100" baseline="0" dirty="0">
                          <a:solidFill>
                            <a:schemeClr val="tx1"/>
                          </a:solidFill>
                          <a:latin typeface="Times New Roman" panose="02020603050405020304" pitchFamily="18" charset="0"/>
                          <a:cs typeface="Times New Roman" panose="02020603050405020304" pitchFamily="18" charset="0"/>
                        </a:rPr>
                        <a:t> о</a:t>
                      </a:r>
                      <a:r>
                        <a:rPr lang="ru-RU" sz="11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468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д</a:t>
                      </a:r>
                      <a:r>
                        <a:rPr lang="ru-RU" sz="1100" dirty="0" err="1">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0.262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о</a:t>
                      </a:r>
                      <a:r>
                        <a:rPr lang="ru-RU" sz="1100" dirty="0" err="1">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701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Күкіртті 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0.213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2427316768"/>
              </p:ext>
            </p:extLst>
          </p:nvPr>
        </p:nvGraphicFramePr>
        <p:xfrm>
          <a:off x="5044685" y="6440937"/>
          <a:ext cx="4824413" cy="373478"/>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8726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29638">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71678" y="3472603"/>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21</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ға</a:t>
            </a:r>
            <a:r>
              <a:rPr lang="ru-RU" altLang="ru-RU" sz="1200" b="1" dirty="0" smtClean="0">
                <a:latin typeface="Times New Roman" panose="02020603050405020304" pitchFamily="18" charset="0"/>
                <a:cs typeface="Times New Roman" panose="02020603050405020304" pitchFamily="18" charset="0"/>
              </a:rPr>
              <a:t> 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73487" y="2179941"/>
            <a:ext cx="4771048"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a:solidFill>
                  <a:prstClr val="black"/>
                </a:solidFill>
                <a:latin typeface="Times New Roman" panose="02020603050405020304" pitchFamily="18" charset="0"/>
                <a:cs typeface="Times New Roman" panose="02020603050405020304" pitchFamily="18" charset="0"/>
              </a:rPr>
              <a:t>2026 </a:t>
            </a:r>
            <a:r>
              <a:rPr lang="ru-RU" sz="1200" dirty="0" err="1">
                <a:solidFill>
                  <a:prstClr val="black"/>
                </a:solidFill>
                <a:latin typeface="Times New Roman" panose="02020603050405020304" pitchFamily="18" charset="0"/>
                <a:cs typeface="Times New Roman" panose="02020603050405020304" pitchFamily="18" charset="0"/>
              </a:rPr>
              <a:t>жылғы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22 </a:t>
            </a:r>
            <a:r>
              <a:rPr lang="kk-KZ" sz="1200" dirty="0">
                <a:solidFill>
                  <a:prstClr val="black"/>
                </a:solidFill>
                <a:latin typeface="Times New Roman" panose="02020603050405020304" pitchFamily="18" charset="0"/>
                <a:cs typeface="Times New Roman" panose="02020603050405020304" pitchFamily="18" charset="0"/>
              </a:rPr>
              <a:t>маусымда, </a:t>
            </a:r>
            <a:r>
              <a:rPr lang="kk-KZ" sz="1200" dirty="0" smtClean="0">
                <a:solidFill>
                  <a:prstClr val="black"/>
                </a:solidFill>
                <a:latin typeface="Times New Roman" panose="02020603050405020304" pitchFamily="18" charset="0"/>
                <a:cs typeface="Times New Roman" panose="02020603050405020304" pitchFamily="18" charset="0"/>
              </a:rPr>
              <a:t>23 </a:t>
            </a:r>
            <a:r>
              <a:rPr lang="kk-KZ" sz="1200" dirty="0">
                <a:solidFill>
                  <a:prstClr val="black"/>
                </a:solidFill>
                <a:latin typeface="Times New Roman" panose="02020603050405020304" pitchFamily="18" charset="0"/>
                <a:cs typeface="Times New Roman" panose="02020603050405020304" pitchFamily="18" charset="0"/>
              </a:rPr>
              <a:t>маусымда түнде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сейілуіне</a:t>
            </a:r>
            <a:r>
              <a:rPr lang="ru-RU" sz="1200" b="1"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a:solidFill>
                  <a:srgbClr val="000000"/>
                </a:solidFill>
                <a:latin typeface="Times New Roman" panose="02020603050405020304" pitchFamily="18" charset="0"/>
              </a:rPr>
              <a:t>төмен </a:t>
            </a:r>
            <a:r>
              <a:rPr lang="kk-KZ" sz="1200" dirty="0">
                <a:solidFill>
                  <a:srgbClr val="000000"/>
                </a:solidFill>
                <a:latin typeface="Times New Roman" panose="02020603050405020304" pitchFamily="18" charset="0"/>
                <a:cs typeface="Times New Roman" panose="02020603050405020304" pitchFamily="18" charset="0"/>
              </a:rPr>
              <a:t>б</a:t>
            </a:r>
            <a:r>
              <a:rPr lang="ru-RU" sz="1200" dirty="0" err="1">
                <a:solidFill>
                  <a:prstClr val="black"/>
                </a:solidFill>
                <a:latin typeface="Times New Roman" panose="02020603050405020304" pitchFamily="18" charset="0"/>
                <a:cs typeface="Times New Roman" panose="02020603050405020304" pitchFamily="18" charset="0"/>
              </a:rPr>
              <a:t>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18811" y="3195604"/>
            <a:ext cx="481672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err="1">
                <a:latin typeface="Times New Roman" panose="02020603050405020304" pitchFamily="18" charset="0"/>
                <a:cs typeface="Times New Roman" panose="02020603050405020304" pitchFamily="18" charset="0"/>
              </a:rPr>
              <a:t>болып</a:t>
            </a:r>
            <a:r>
              <a:rPr lang="ru-RU" altLang="ru-RU" sz="1200" i="1">
                <a:latin typeface="Times New Roman" panose="02020603050405020304" pitchFamily="18" charset="0"/>
                <a:cs typeface="Times New Roman" panose="02020603050405020304" pitchFamily="18" charset="0"/>
              </a:rPr>
              <a:t> </a:t>
            </a:r>
            <a:r>
              <a:rPr lang="ru-RU" altLang="ru-RU" sz="1200" i="1" smtClean="0">
                <a:latin typeface="Times New Roman" panose="02020603050405020304" pitchFamily="18" charset="0"/>
                <a:cs typeface="Times New Roman" panose="02020603050405020304" pitchFamily="18" charset="0"/>
              </a:rPr>
              <a:t>табылады.</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1"/>
              <a:ext cx="1784464" cy="1046456"/>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err="1">
                  <a:latin typeface="Times New Roman" panose="02020603050405020304" pitchFamily="18" charset="0"/>
                  <a:cs typeface="Times New Roman" panose="02020603050405020304" pitchFamily="18" charset="0"/>
                </a:rPr>
                <a:t>Ақтөбе</a:t>
              </a:r>
              <a:r>
                <a:rPr lang="ru-RU" altLang="ru-RU" sz="1000" i="1">
                  <a:latin typeface="Times New Roman" panose="02020603050405020304" pitchFamily="18" charset="0"/>
                  <a:cs typeface="Times New Roman" panose="02020603050405020304" pitchFamily="18" charset="0"/>
                </a:rPr>
                <a:t> </a:t>
              </a:r>
              <a:r>
                <a:rPr lang="ru-RU" altLang="ru-RU" sz="1000" i="1" smtClean="0">
                  <a:latin typeface="Times New Roman" panose="02020603050405020304" pitchFamily="18" charset="0"/>
                  <a:cs typeface="Times New Roman" panose="02020603050405020304" pitchFamily="18" charset="0"/>
                </a:rPr>
                <a:t>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78373"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Әбдіғали Т.М.</a:t>
            </a: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a:t>
            </a:r>
            <a:r>
              <a:rPr lang="kk-KZ" altLang="ru-RU" sz="800" i="1">
                <a:solidFill>
                  <a:srgbClr val="000000"/>
                </a:solidFill>
                <a:latin typeface="Times New Roman" panose="02020603050405020304" pitchFamily="18" charset="0"/>
                <a:cs typeface="Times New Roman" panose="02020603050405020304" pitchFamily="18" charset="0"/>
              </a:rPr>
              <a:t>сәйкес </a:t>
            </a:r>
            <a:r>
              <a:rPr lang="kk-KZ" altLang="ru-RU" sz="800" i="1" smtClean="0">
                <a:solidFill>
                  <a:srgbClr val="000000"/>
                </a:solidFill>
                <a:latin typeface="Times New Roman" panose="02020603050405020304" pitchFamily="18" charset="0"/>
                <a:cs typeface="Times New Roman" panose="02020603050405020304" pitchFamily="18" charset="0"/>
              </a:rPr>
              <a:t>жүргізіледі.</a:t>
            </a:r>
            <a:endParaRPr lang="kk-KZ" altLang="ru-RU" sz="800" i="1" dirty="0">
              <a:solidFill>
                <a:srgbClr val="000000"/>
              </a:solidFill>
              <a:latin typeface="Times New Roman" panose="02020603050405020304" pitchFamily="18" charset="0"/>
              <a:cs typeface="Times New Roman" panose="02020603050405020304" pitchFamily="18" charset="0"/>
            </a:endParaRP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a:t>
            </a:r>
            <a:r>
              <a:rPr lang="kk-KZ" altLang="ru-RU" sz="800" i="1">
                <a:solidFill>
                  <a:srgbClr val="000000"/>
                </a:solidFill>
                <a:latin typeface="Times New Roman" panose="02020603050405020304" pitchFamily="18" charset="0"/>
                <a:cs typeface="Times New Roman" panose="02020603050405020304" pitchFamily="18" charset="0"/>
              </a:rPr>
              <a:t>негізінде </a:t>
            </a:r>
            <a:r>
              <a:rPr lang="kk-KZ" altLang="ru-RU" sz="800" i="1" smtClean="0">
                <a:solidFill>
                  <a:srgbClr val="000000"/>
                </a:solidFill>
                <a:latin typeface="Times New Roman" panose="02020603050405020304" pitchFamily="18" charset="0"/>
                <a:cs typeface="Times New Roman" panose="02020603050405020304" pitchFamily="18" charset="0"/>
              </a:rPr>
              <a:t>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a:t>
                      </a:r>
                      <a:r>
                        <a:rPr lang="kk-KZ" altLang="en-US" sz="1000" b="0" i="0" u="none" kern="1200" baseline="0">
                          <a:solidFill>
                            <a:schemeClr val="tx1"/>
                          </a:solidFill>
                          <a:latin typeface="Times New Roman" panose="02020603050405020304" pitchFamily="18" charset="0"/>
                          <a:ea typeface="+mn-ea"/>
                          <a:cs typeface="+mn-cs"/>
                        </a:rPr>
                        <a:t>посттарда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a:t>
                      </a:r>
                      <a:r>
                        <a:rPr lang="ru-RU" sz="1000" kern="1200">
                          <a:solidFill>
                            <a:schemeClr val="tx1"/>
                          </a:solidFill>
                          <a:effectLst/>
                          <a:latin typeface="Times New Roman" panose="02020603050405020304" pitchFamily="18" charset="0"/>
                          <a:ea typeface="+mn-ea"/>
                          <a:cs typeface="Times New Roman" panose="02020603050405020304" pitchFamily="18" charset="0"/>
                        </a:rPr>
                        <a:t>&lt;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a:t>
                      </a:r>
                      <a:r>
                        <a:rPr lang="ru-RU" sz="1000">
                          <a:latin typeface="Times New Roman" panose="02020603050405020304" pitchFamily="18" charset="0"/>
                          <a:cs typeface="Times New Roman" panose="02020603050405020304" pitchFamily="18" charset="0"/>
                        </a:rPr>
                        <a:t>≥ </a:t>
                      </a:r>
                      <a:r>
                        <a:rPr lang="ru-RU" sz="1000" smtClean="0">
                          <a:latin typeface="Times New Roman" panose="02020603050405020304" pitchFamily="18" charset="0"/>
                          <a:cs typeface="Times New Roman" panose="02020603050405020304" pitchFamily="18" charset="0"/>
                        </a:rPr>
                        <a:t>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kern="1200">
                          <a:solidFill>
                            <a:schemeClr val="tx1"/>
                          </a:solidFill>
                          <a:effectLst/>
                          <a:latin typeface="Times New Roman" panose="02020603050405020304" pitchFamily="18" charset="0"/>
                          <a:ea typeface="+mn-ea"/>
                          <a:cs typeface="Times New Roman" panose="02020603050405020304" pitchFamily="18" charset="0"/>
                        </a:rPr>
                        <a:t>&lt;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a:latin typeface="Times New Roman" panose="02020603050405020304" pitchFamily="18" charset="0"/>
                          <a:cs typeface="Times New Roman" panose="02020603050405020304" pitchFamily="18" charset="0"/>
                        </a:rPr>
                        <a:t>≥</a:t>
                      </a:r>
                      <a:r>
                        <a:rPr lang="ru-RU" sz="1000" kern="1200">
                          <a:solidFill>
                            <a:schemeClr val="tx1"/>
                          </a:solidFill>
                          <a:effectLst/>
                          <a:latin typeface="Times New Roman" panose="02020603050405020304" pitchFamily="18" charset="0"/>
                          <a:ea typeface="+mn-ea"/>
                          <a:cs typeface="Times New Roman" panose="02020603050405020304" pitchFamily="18" charset="0"/>
                        </a:rPr>
                        <a: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a:solidFill>
                            <a:schemeClr val="tx1"/>
                          </a:solidFill>
                          <a:latin typeface="Times New Roman" panose="02020603050405020304" pitchFamily="18" charset="0"/>
                        </a:rPr>
                        <a:t>шарты </a:t>
                      </a:r>
                      <a:r>
                        <a:rPr lang="kk-KZ" sz="1000" smtClean="0">
                          <a:solidFill>
                            <a:schemeClr val="tx1"/>
                          </a:solidFill>
                          <a:latin typeface="Times New Roman" panose="02020603050405020304" pitchFamily="18" charset="0"/>
                        </a:rPr>
                        <a:t>орындалса.</a:t>
                      </a:r>
                      <a:endParaRPr lang="kk-KZ" sz="1000" dirty="0">
                        <a:solidFill>
                          <a:schemeClr val="tx1"/>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a:latin typeface="Times New Roman" panose="02020603050405020304" pitchFamily="18" charset="0"/>
                          <a:cs typeface="Times New Roman" panose="02020603050405020304" pitchFamily="18" charset="0"/>
                        </a:rPr>
                        <a:t>≥</a:t>
                      </a:r>
                      <a:r>
                        <a:rPr lang="ru-RU" sz="1000" kern="1200">
                          <a:solidFill>
                            <a:schemeClr val="tx1"/>
                          </a:solidFill>
                          <a:effectLst/>
                          <a:latin typeface="Times New Roman" panose="02020603050405020304" pitchFamily="18" charset="0"/>
                          <a:ea typeface="+mn-ea"/>
                          <a:cs typeface="Times New Roman" panose="02020603050405020304" pitchFamily="18" charset="0"/>
                        </a:rPr>
                        <a: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5ПДК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a:solidFill>
                            <a:schemeClr val="tx1"/>
                          </a:solidFill>
                          <a:latin typeface="Times New Roman" panose="02020603050405020304" pitchFamily="18" charset="0"/>
                        </a:rPr>
                        <a:t>шарты </a:t>
                      </a:r>
                      <a:r>
                        <a:rPr lang="kk-KZ" sz="1000" smtClean="0">
                          <a:solidFill>
                            <a:schemeClr val="tx1"/>
                          </a:solidFill>
                          <a:latin typeface="Times New Roman" panose="02020603050405020304" pitchFamily="18" charset="0"/>
                        </a:rPr>
                        <a:t>орындалса.</a:t>
                      </a:r>
                      <a:endParaRPr lang="kk-KZ" sz="1000" dirty="0">
                        <a:solidFill>
                          <a:schemeClr val="tx1"/>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a:t>
                      </a:r>
                      <a:r>
                        <a:rPr sz="800" dirty="0">
                          <a:latin typeface="Times New Roman" panose="02020603050405020304" pitchFamily="18" charset="0"/>
                          <a:cs typeface="Times New Roman" panose="02020603050405020304" pitchFamily="18" charset="0"/>
                        </a:rPr>
                        <a:t>+7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smtClean="0">
                          <a:latin typeface="Times New Roman" panose="02020603050405020304" pitchFamily="18" charset="0"/>
                          <a:cs typeface="Times New Roman" panose="02020603050405020304" pitchFamily="18" charset="0"/>
                        </a:rPr>
                        <a:t>Тел.: </a:t>
                      </a:r>
                      <a:r>
                        <a:rPr sz="800" dirty="0">
                          <a:latin typeface="Times New Roman" panose="02020603050405020304" pitchFamily="18" charset="0"/>
                          <a:cs typeface="Times New Roman" panose="02020603050405020304" pitchFamily="18" charset="0"/>
                        </a:rPr>
                        <a:t>+7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a:t>
                      </a:r>
                      <a:r>
                        <a:rPr lang="kk-KZ"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47327</TotalTime>
  <Words>530</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7000</cp:revision>
  <cp:lastPrinted>2021-07-01T07:38:07Z</cp:lastPrinted>
  <dcterms:created xsi:type="dcterms:W3CDTF">2018-03-27T06:03:00Z</dcterms:created>
  <dcterms:modified xsi:type="dcterms:W3CDTF">2026-06-21T06:16:40Z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