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02330287"/>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№169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08518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sz="1200" b="1" dirty="0" smtClean="0">
                <a:latin typeface="Times New Roman" panose="02020603050405020304" pitchFamily="18" charset="0"/>
                <a:cs typeface="Times New Roman" panose="02020603050405020304" pitchFamily="18" charset="0"/>
              </a:rPr>
              <a:t>19 </a:t>
            </a:r>
            <a:r>
              <a:rPr lang="kk-KZ" sz="1200" b="1" dirty="0"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ға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18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19 </a:t>
            </a:r>
            <a:r>
              <a:rPr lang="kk-KZ" sz="1200" b="1" dirty="0"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a:latin typeface="Times New Roman" panose="02020603050405020304" pitchFamily="18" charset="0"/>
                <a:cs typeface="Times New Roman" panose="02020603050405020304" pitchFamily="18" charset="0"/>
              </a:rPr>
              <a:t>жауын-шашынсыз</a:t>
            </a:r>
            <a:r>
              <a:rPr lang="kk-KZ" altLang="ru-RU" sz="1200" dirty="0" smtClean="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Солтүстік-шығыстан жел </a:t>
            </a:r>
            <a:r>
              <a:rPr lang="kk-KZ" altLang="ru-RU" sz="1200" dirty="0" smtClean="0">
                <a:latin typeface="Times New Roman" panose="02020603050405020304" pitchFamily="18" charset="0"/>
                <a:cs typeface="Times New Roman" panose="02020603050405020304" pitchFamily="18" charset="0"/>
              </a:rPr>
              <a:t>соғады, </a:t>
            </a:r>
            <a:r>
              <a:rPr lang="kk-KZ" altLang="ru-RU" sz="1200" dirty="0">
                <a:latin typeface="Times New Roman" panose="02020603050405020304" pitchFamily="18" charset="0"/>
                <a:cs typeface="Times New Roman" panose="02020603050405020304" pitchFamily="18" charset="0"/>
              </a:rPr>
              <a:t>күші </a:t>
            </a:r>
            <a:r>
              <a:rPr lang="kk-KZ" altLang="ru-RU" sz="1200" dirty="0" smtClean="0">
                <a:latin typeface="Times New Roman" panose="02020603050405020304" pitchFamily="18" charset="0"/>
                <a:cs typeface="Times New Roman" panose="02020603050405020304" pitchFamily="18" charset="0"/>
              </a:rPr>
              <a:t>3-8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22-24, </a:t>
            </a:r>
            <a:r>
              <a:rPr lang="kk-KZ" altLang="ru-RU" sz="1200" dirty="0" smtClean="0">
                <a:latin typeface="Times New Roman" panose="02020603050405020304" pitchFamily="18" charset="0"/>
                <a:cs typeface="Times New Roman" panose="02020603050405020304" pitchFamily="18" charset="0"/>
              </a:rPr>
              <a:t>күндіз қатты ыстық </a:t>
            </a:r>
            <a:r>
              <a:rPr lang="kk-KZ" altLang="ru-RU" sz="1200" dirty="0" smtClean="0">
                <a:latin typeface="Times New Roman" panose="02020603050405020304" pitchFamily="18" charset="0"/>
                <a:cs typeface="Times New Roman" panose="02020603050405020304" pitchFamily="18" charset="0"/>
              </a:rPr>
              <a:t>36-38 </a:t>
            </a:r>
            <a:r>
              <a:rPr lang="kk-KZ" altLang="ru-RU" sz="1200" dirty="0" smtClean="0">
                <a:latin typeface="Times New Roman" panose="02020603050405020304" pitchFamily="18" charset="0"/>
                <a:cs typeface="Times New Roman" panose="02020603050405020304" pitchFamily="18" charset="0"/>
              </a:rPr>
              <a:t>градус. </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20 маусымға </a:t>
            </a:r>
            <a:r>
              <a:rPr lang="ru-RU" altLang="ru-RU" sz="1150" b="1" dirty="0" err="1" smtClean="0">
                <a:latin typeface="Times New Roman" panose="02020603050405020304" pitchFamily="18" charset="0"/>
                <a:cs typeface="Times New Roman" panose="02020603050405020304" pitchFamily="18" charset="0"/>
              </a:rPr>
              <a:t>ауа-райы</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19 </a:t>
            </a:r>
            <a:r>
              <a:rPr lang="kk-KZ" sz="1150" b="1" dirty="0" smtClean="0">
                <a:latin typeface="Times New Roman" panose="02020603050405020304" pitchFamily="18" charset="0"/>
                <a:cs typeface="Times New Roman" panose="02020603050405020304" pitchFamily="18" charset="0"/>
              </a:rPr>
              <a:t>маусым</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20 </a:t>
            </a:r>
            <a:r>
              <a:rPr lang="kk-KZ" sz="1150" b="1" dirty="0" smtClean="0">
                <a:latin typeface="Times New Roman" panose="02020603050405020304" pitchFamily="18" charset="0"/>
                <a:cs typeface="Times New Roman" panose="02020603050405020304" pitchFamily="18" charset="0"/>
              </a:rPr>
              <a:t>маусым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smtClean="0">
                <a:latin typeface="Times New Roman" panose="02020603050405020304" pitchFamily="18" charset="0"/>
                <a:cs typeface="Times New Roman" panose="02020603050405020304" pitchFamily="18" charset="0"/>
              </a:rPr>
              <a:t>Сол</a:t>
            </a:r>
            <a:r>
              <a:rPr lang="ru-RU" sz="1150" dirty="0" err="1" smtClean="0">
                <a:latin typeface="Times New Roman" panose="02020603050405020304" pitchFamily="18" charset="0"/>
                <a:cs typeface="Times New Roman" panose="02020603050405020304" pitchFamily="18" charset="0"/>
              </a:rPr>
              <a:t>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a:t>
            </a:r>
            <a:r>
              <a:rPr lang="ru-RU" sz="1150" dirty="0" err="1" smtClean="0">
                <a:latin typeface="Times New Roman" panose="02020603050405020304" pitchFamily="18" charset="0"/>
                <a:cs typeface="Times New Roman" panose="02020603050405020304" pitchFamily="18" charset="0"/>
              </a:rPr>
              <a:t>екпіні</a:t>
            </a:r>
            <a:r>
              <a:rPr lang="ru-RU" sz="1150" dirty="0" smtClean="0">
                <a:latin typeface="Times New Roman" panose="02020603050405020304" pitchFamily="18" charset="0"/>
                <a:cs typeface="Times New Roman" panose="02020603050405020304" pitchFamily="18" charset="0"/>
              </a:rPr>
              <a:t> 15-20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температурасы</a:t>
            </a:r>
            <a:r>
              <a:rPr lang="ru-RU" sz="1150" dirty="0" smtClean="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21-23 </a:t>
            </a:r>
            <a:r>
              <a:rPr lang="ru-RU" sz="1150" dirty="0" smtClean="0">
                <a:latin typeface="Times New Roman" panose="02020603050405020304" pitchFamily="18" charset="0"/>
                <a:cs typeface="Times New Roman" panose="02020603050405020304" pitchFamily="18" charset="0"/>
              </a:rPr>
              <a:t>градус </a:t>
            </a:r>
            <a:r>
              <a:rPr lang="ru-RU" sz="1150" dirty="0" err="1" smtClean="0">
                <a:latin typeface="Times New Roman" panose="02020603050405020304" pitchFamily="18" charset="0"/>
                <a:cs typeface="Times New Roman" panose="02020603050405020304" pitchFamily="18" charset="0"/>
              </a:rPr>
              <a:t>жылы</a:t>
            </a:r>
            <a:r>
              <a:rPr lang="ru-RU" sz="1150" dirty="0" smtClean="0">
                <a:latin typeface="Times New Roman" panose="02020603050405020304" pitchFamily="18" charset="0"/>
                <a:cs typeface="Times New Roman" panose="02020603050405020304" pitchFamily="18" charset="0"/>
              </a:rPr>
              <a:t>. </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жоғары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87808480"/>
              </p:ext>
            </p:extLst>
          </p:nvPr>
        </p:nvGraphicFramePr>
        <p:xfrm>
          <a:off x="4933105" y="4221088"/>
          <a:ext cx="4716137" cy="1802473"/>
        </p:xfrm>
        <a:graphic>
          <a:graphicData uri="http://schemas.openxmlformats.org/drawingml/2006/table">
            <a:tbl>
              <a:tblPr firstRow="1" bandRow="1">
                <a:tableStyleId>{5C22544A-7EE6-4342-B048-85BDC9FD1C3A}</a:tableStyleId>
              </a:tblPr>
              <a:tblGrid>
                <a:gridCol w="1779176">
                  <a:extLst>
                    <a:ext uri="{9D8B030D-6E8A-4147-A177-3AD203B41FA5}">
                      <a16:colId xmlns:a16="http://schemas.microsoft.com/office/drawing/2014/main" xmlns="" val="3583770891"/>
                    </a:ext>
                  </a:extLst>
                </a:gridCol>
                <a:gridCol w="1407045">
                  <a:extLst>
                    <a:ext uri="{9D8B030D-6E8A-4147-A177-3AD203B41FA5}">
                      <a16:colId xmlns:a16="http://schemas.microsoft.com/office/drawing/2014/main" xmlns="" val="1276116030"/>
                    </a:ext>
                  </a:extLst>
                </a:gridCol>
                <a:gridCol w="1529916">
                  <a:extLst>
                    <a:ext uri="{9D8B030D-6E8A-4147-A177-3AD203B41FA5}">
                      <a16:colId xmlns:a16="http://schemas.microsoft.com/office/drawing/2014/main" xmlns=""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Косубаева А.Ж./Кириллова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28439</TotalTime>
  <Words>547</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5294</cp:revision>
  <cp:lastPrinted>2021-07-01T07:38:07Z</cp:lastPrinted>
  <dcterms:created xsi:type="dcterms:W3CDTF">2018-03-27T06:03:00Z</dcterms:created>
  <dcterms:modified xsi:type="dcterms:W3CDTF">2026-06-18T09:20:51Z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