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9" d="100"/>
          <a:sy n="99" d="100"/>
        </p:scale>
        <p:origin x="552" y="9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09194308"/>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№154 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03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52897865"/>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0667" y="3717032"/>
            <a:ext cx="4584129"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03 </a:t>
            </a:r>
            <a:r>
              <a:rPr lang="ru-RU" altLang="ru-RU" sz="1200" b="1" dirty="0" err="1">
                <a:latin typeface="Times New Roman" panose="02020603050405020304" pitchFamily="18" charset="0"/>
                <a:cs typeface="Times New Roman" panose="02020603050405020304" pitchFamily="18" charset="0"/>
              </a:rPr>
              <a:t>маусымд</a:t>
            </a:r>
            <a:r>
              <a:rPr lang="kk-KZ" altLang="ru-RU" sz="1200" b="1" dirty="0">
                <a:latin typeface="Times New Roman" panose="02020603050405020304" pitchFamily="18" charset="0"/>
                <a:cs typeface="Times New Roman" panose="02020603050405020304" pitchFamily="18" charset="0"/>
              </a:rPr>
              <a:t>ағы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1938992"/>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sz="1200" b="1" dirty="0">
                <a:latin typeface="Times New Roman" panose="02020603050405020304" pitchFamily="18" charset="0"/>
                <a:cs typeface="Times New Roman" panose="02020603050405020304" pitchFamily="18" charset="0"/>
              </a:rPr>
              <a:t>04 маусымға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03 маусым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04 </a:t>
            </a:r>
            <a:r>
              <a:rPr lang="ru-RU" altLang="ru-RU" sz="1200" b="1" dirty="0" err="1">
                <a:latin typeface="Times New Roman" panose="02020603050405020304" pitchFamily="18" charset="0"/>
                <a:cs typeface="Times New Roman" panose="02020603050405020304" pitchFamily="18" charset="0"/>
              </a:rPr>
              <a:t>маусым</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жауын-шашынсыз. Жел солтүстік-батыстан соғады, түнде күші 1-6, күндіз 9-14 м/с. Ауа температурасы түнде 14-16, күндіз 30-32 жылы болады.</a:t>
            </a: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05 </a:t>
            </a:r>
            <a:r>
              <a:rPr lang="ru-RU" altLang="ru-RU" sz="1200" b="1" dirty="0" err="1">
                <a:latin typeface="Times New Roman" pitchFamily="18" charset="0"/>
                <a:cs typeface="Times New Roman" pitchFamily="18" charset="0"/>
              </a:rPr>
              <a:t>маусымға</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a:latin typeface="Times New Roman" panose="02020603050405020304" pitchFamily="18" charset="0"/>
                <a:cs typeface="Times New Roman" panose="02020603050405020304" pitchFamily="18" charset="0"/>
              </a:rPr>
              <a:t>04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05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солтүстік-шығыстан соғады, күші 2-7 м/с. Ауа температурасы 15-17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2" name="TextBox 13"/>
          <p:cNvSpPr txBox="1"/>
          <p:nvPr/>
        </p:nvSpPr>
        <p:spPr>
          <a:xfrm>
            <a:off x="5053448" y="3440033"/>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3" name="TextBox 13">
            <a:extLst>
              <a:ext uri="{FF2B5EF4-FFF2-40B4-BE49-F238E27FC236}">
                <a16:creationId xmlns:a16="http://schemas.microsoft.com/office/drawing/2014/main" id="{A80384AB-8608-FED5-D069-524BDE52AB09}"/>
              </a:ext>
            </a:extLst>
          </p:cNvPr>
          <p:cNvSpPr txBox="1"/>
          <p:nvPr/>
        </p:nvSpPr>
        <p:spPr>
          <a:xfrm>
            <a:off x="5049654" y="2043212"/>
            <a:ext cx="4680169" cy="1384995"/>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03 </a:t>
            </a:r>
            <a:r>
              <a:rPr lang="ru-RU" sz="1200" dirty="0" err="1">
                <a:solidFill>
                  <a:schemeClr val="tx1"/>
                </a:solidFill>
                <a:latin typeface="Times New Roman" panose="02020603050405020304" pitchFamily="18" charset="0"/>
                <a:cs typeface="Times New Roman" panose="02020603050405020304" pitchFamily="18" charset="0"/>
              </a:rPr>
              <a:t>маусымда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күндіз</a:t>
            </a:r>
            <a:r>
              <a:rPr lang="ru-RU" sz="1200" dirty="0">
                <a:solidFill>
                  <a:schemeClr val="tx1"/>
                </a:solidFill>
                <a:latin typeface="Times New Roman" panose="02020603050405020304" pitchFamily="18" charset="0"/>
                <a:cs typeface="Times New Roman" panose="02020603050405020304" pitchFamily="18" charset="0"/>
              </a:rPr>
              <a:t> 03 </a:t>
            </a:r>
            <a:r>
              <a:rPr lang="ru-RU" sz="1200" dirty="0" err="1">
                <a:solidFill>
                  <a:schemeClr val="tx1"/>
                </a:solidFill>
                <a:latin typeface="Times New Roman" panose="02020603050405020304" pitchFamily="18" charset="0"/>
                <a:cs typeface="Times New Roman" panose="02020603050405020304" pitchFamily="18" charset="0"/>
              </a:rPr>
              <a:t>маусымда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04 </a:t>
            </a:r>
            <a:r>
              <a:rPr lang="ru-RU" sz="1200" dirty="0" err="1">
                <a:solidFill>
                  <a:schemeClr val="tx1"/>
                </a:solidFill>
                <a:latin typeface="Times New Roman" panose="02020603050405020304" pitchFamily="18" charset="0"/>
                <a:cs typeface="Times New Roman" panose="02020603050405020304" pitchFamily="18" charset="0"/>
              </a:rPr>
              <a:t>маусымда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a:solidFill>
                  <a:schemeClr val="tx1"/>
                </a:solidFill>
                <a:latin typeface="Times New Roman" panose="02020603050405020304" pitchFamily="18" charset="0"/>
                <a:cs typeface="Times New Roman" panose="02020603050405020304" pitchFamily="18" charset="0"/>
              </a:rPr>
              <a:t>көтеріңкі</a:t>
            </a:r>
            <a:r>
              <a:rPr lang="ru-RU" sz="120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5" name="Таблица 2">
            <a:extLst>
              <a:ext uri="{FF2B5EF4-FFF2-40B4-BE49-F238E27FC236}">
                <a16:creationId xmlns:a16="http://schemas.microsoft.com/office/drawing/2014/main" id="{610CEC01-6476-BDCA-B4EC-BD3045A22B45}"/>
              </a:ext>
            </a:extLst>
          </p:cNvPr>
          <p:cNvGraphicFramePr>
            <a:graphicFrameLocks noGrp="1"/>
          </p:cNvGraphicFramePr>
          <p:nvPr>
            <p:extLst>
              <p:ext uri="{D42A27DB-BD31-4B8C-83A1-F6EECF244321}">
                <p14:modId xmlns:p14="http://schemas.microsoft.com/office/powerpoint/2010/main" val="3362927672"/>
              </p:ext>
            </p:extLst>
          </p:nvPr>
        </p:nvGraphicFramePr>
        <p:xfrm>
          <a:off x="5053448" y="4240669"/>
          <a:ext cx="4671571" cy="212661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26315">
                  <a:extLst>
                    <a:ext uri="{9D8B030D-6E8A-4147-A177-3AD203B41FA5}">
                      <a16:colId xmlns:a16="http://schemas.microsoft.com/office/drawing/2014/main" val="2096923049"/>
                    </a:ext>
                  </a:extLst>
                </a:gridCol>
              </a:tblGrid>
              <a:tr h="360040">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ШЖШм.б</a:t>
                      </a:r>
                      <a:r>
                        <a:rPr lang="ru-RU" sz="900" dirty="0">
                          <a:solidFill>
                            <a:schemeClr val="tx1"/>
                          </a:solidFill>
                          <a:latin typeface="Times New Roman" panose="02020603050405020304" pitchFamily="18" charset="0"/>
                          <a:cs typeface="Times New Roman" panose="02020603050405020304" pitchFamily="18" charset="0"/>
                        </a:rPr>
                        <a:t>.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1008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2,017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2733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0,547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117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0,584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3,100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308324"/>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9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Н. Назарбаев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Егоров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О. Б</a:t>
            </a:r>
            <a:r>
              <a:rPr lang="kk-KZ" altLang="ru-RU" sz="1200" dirty="0">
                <a:solidFill>
                  <a:srgbClr val="000000"/>
                </a:solidFill>
                <a:latin typeface="Times New Roman" panose="02020603050405020304" pitchFamily="18" charset="0"/>
                <a:cs typeface="Times New Roman" panose="02020603050405020304" pitchFamily="18" charset="0"/>
              </a:rPr>
              <a:t>өкей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Лев Толстой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894060824"/>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0762" y="599127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Абдрахманова Н.Е. /  Эрнст Л.В. </a:t>
            </a:r>
          </a:p>
        </p:txBody>
      </p:sp>
      <p:graphicFrame>
        <p:nvGraphicFramePr>
          <p:cNvPr id="20" name="Таблица 19"/>
          <p:cNvGraphicFramePr/>
          <p:nvPr>
            <p:extLst>
              <p:ext uri="{D42A27DB-BD31-4B8C-83A1-F6EECF244321}">
                <p14:modId xmlns:p14="http://schemas.microsoft.com/office/powerpoint/2010/main" val="493214948"/>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0,40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0,41 ≤ Р &lt; 0,89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0,90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25076</TotalTime>
  <Words>683</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4780</cp:revision>
  <cp:lastPrinted>2021-07-01T03:56:27Z</cp:lastPrinted>
  <dcterms:created xsi:type="dcterms:W3CDTF">2018-03-27T06:03:00Z</dcterms:created>
  <dcterms:modified xsi:type="dcterms:W3CDTF">2026-06-03T07:22:17Z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