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456" autoAdjust="0"/>
  </p:normalViewPr>
  <p:slideViewPr>
    <p:cSldViewPr showGuides="1">
      <p:cViewPr varScale="1">
        <p:scale>
          <a:sx n="105" d="100"/>
          <a:sy n="105" d="100"/>
        </p:scale>
        <p:origin x="144"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62272690"/>
              </p:ext>
            </p:extLst>
          </p:nvPr>
        </p:nvGraphicFramePr>
        <p:xfrm>
          <a:off x="307976" y="2708920"/>
          <a:ext cx="4386677" cy="2520280"/>
        </p:xfrm>
        <a:graphic>
          <a:graphicData uri="http://schemas.openxmlformats.org/drawingml/2006/table">
            <a:tbl>
              <a:tblPr/>
              <a:tblGrid>
                <a:gridCol w="4386677">
                  <a:extLst>
                    <a:ext uri="{9D8B030D-6E8A-4147-A177-3AD203B41FA5}">
                      <a16:colId xmlns:a16="http://schemas.microsoft.com/office/drawing/2014/main" xmlns=""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120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30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сәуір </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06998" y="114301"/>
            <a:ext cx="4681538" cy="323165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algn="ctr"/>
            <a:r>
              <a:rPr lang="kk-KZ" sz="1200" b="1" dirty="0">
                <a:solidFill>
                  <a:prstClr val="black"/>
                </a:solidFill>
                <a:latin typeface="Times New Roman" panose="02020603050405020304" pitchFamily="18" charset="0"/>
                <a:cs typeface="Times New Roman" panose="02020603050405020304" pitchFamily="18" charset="0"/>
              </a:rPr>
              <a:t>01 мамырға </a:t>
            </a:r>
            <a:r>
              <a:rPr lang="kk-KZ" sz="1200" b="1" dirty="0" smtClean="0">
                <a:latin typeface="Times New Roman" panose="02020603050405020304" pitchFamily="18" charset="0"/>
                <a:cs typeface="Times New Roman" panose="02020603050405020304" pitchFamily="18" charset="0"/>
              </a:rPr>
              <a:t>ауа-райы </a:t>
            </a:r>
            <a:r>
              <a:rPr lang="kk-KZ" sz="1200" b="1" dirty="0" smtClean="0">
                <a:latin typeface="Times New Roman" panose="02020603050405020304" pitchFamily="18" charset="0"/>
                <a:cs typeface="Times New Roman" panose="02020603050405020304" pitchFamily="18" charset="0"/>
              </a:rPr>
              <a:t>болжамы</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30</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сәуір сағ</a:t>
            </a:r>
            <a:r>
              <a:rPr lang="kk-KZ" altLang="ru-RU" sz="1200" b="1" dirty="0" smtClean="0">
                <a:solidFill>
                  <a:prstClr val="black"/>
                </a:solidFill>
                <a:latin typeface="Times New Roman" panose="02020603050405020304" pitchFamily="18" charset="0"/>
                <a:cs typeface="Times New Roman" panose="02020603050405020304" pitchFamily="18" charset="0"/>
              </a:rPr>
              <a:t>. 20-дан </a:t>
            </a:r>
            <a:r>
              <a:rPr lang="kk-KZ" sz="1200" b="1" dirty="0">
                <a:solidFill>
                  <a:prstClr val="black"/>
                </a:solidFill>
                <a:latin typeface="Times New Roman" panose="02020603050405020304" pitchFamily="18" charset="0"/>
                <a:cs typeface="Times New Roman" panose="02020603050405020304" pitchFamily="18" charset="0"/>
              </a:rPr>
              <a:t>01 мамыр </a:t>
            </a:r>
            <a:r>
              <a:rPr lang="kk-KZ" altLang="ru-RU" sz="1200" b="1" dirty="0" smtClean="0">
                <a:solidFill>
                  <a:prstClr val="black"/>
                </a:solidFill>
                <a:latin typeface="Times New Roman" panose="02020603050405020304" pitchFamily="18" charset="0"/>
                <a:cs typeface="Times New Roman" panose="02020603050405020304" pitchFamily="18" charset="0"/>
              </a:rPr>
              <a:t>сағ</a:t>
            </a:r>
            <a:r>
              <a:rPr lang="kk-KZ" altLang="ru-RU" sz="1200" b="1" dirty="0" smtClean="0">
                <a:solidFill>
                  <a:prstClr val="black"/>
                </a:solidFill>
                <a:latin typeface="Times New Roman" panose="02020603050405020304" pitchFamily="18" charset="0"/>
                <a:cs typeface="Times New Roman" panose="02020603050405020304" pitchFamily="18" charset="0"/>
              </a:rPr>
              <a:t>. 20-ға дейін</a:t>
            </a:r>
            <a:endParaRPr lang="ru-RU" altLang="ru-RU" sz="1200" b="1" dirty="0">
              <a:solidFill>
                <a:prstClr val="black"/>
              </a:solidFill>
              <a:latin typeface="Times New Roman" panose="02020603050405020304" pitchFamily="18" charset="0"/>
              <a:cs typeface="Times New Roman" panose="02020603050405020304" pitchFamily="18" charset="0"/>
            </a:endParaRPr>
          </a:p>
          <a:p>
            <a:pPr algn="just"/>
            <a:r>
              <a:rPr lang="ru-RU" sz="1200" dirty="0" err="1" smtClean="0">
                <a:solidFill>
                  <a:prstClr val="black"/>
                </a:solidFill>
                <a:latin typeface="Times New Roman" panose="02020603050405020304" pitchFamily="18" charset="0"/>
                <a:cs typeface="Times New Roman" panose="02020603050405020304" pitchFamily="18" charset="0"/>
              </a:rPr>
              <a:t>Бұлтты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жаңбыр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найзағай</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бұршак</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Солтүстіктен, </a:t>
            </a:r>
            <a:r>
              <a:rPr lang="kk-KZ" sz="1200" kern="900" dirty="0" smtClean="0">
                <a:solidFill>
                  <a:srgbClr val="000000"/>
                </a:solidFill>
                <a:latin typeface="Times New Roman" panose="02020603050405020304" pitchFamily="18" charset="0"/>
                <a:ea typeface="Times New Roman" panose="02020603050405020304" pitchFamily="18" charset="0"/>
              </a:rPr>
              <a:t>солтүстік-батыстан </a:t>
            </a:r>
            <a:r>
              <a:rPr lang="kk-KZ" sz="1200" kern="900" dirty="0" smtClean="0">
                <a:solidFill>
                  <a:srgbClr val="000000"/>
                </a:solidFill>
                <a:latin typeface="Times New Roman" panose="02020603050405020304" pitchFamily="18" charset="0"/>
                <a:ea typeface="Times New Roman" panose="02020603050405020304" pitchFamily="18" charset="0"/>
              </a:rPr>
              <a:t>жел </a:t>
            </a:r>
            <a:r>
              <a:rPr lang="ru-RU" sz="1200" dirty="0" err="1" smtClean="0">
                <a:solidFill>
                  <a:prstClr val="black"/>
                </a:solidFill>
                <a:latin typeface="Times New Roman" panose="02020603050405020304" pitchFamily="18" charset="0"/>
                <a:cs typeface="Times New Roman" panose="02020603050405020304" pitchFamily="18" charset="0"/>
              </a:rPr>
              <a:t>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9-14, </a:t>
            </a:r>
            <a:r>
              <a:rPr lang="ru-RU" sz="1200" dirty="0" err="1" smtClean="0">
                <a:solidFill>
                  <a:prstClr val="black"/>
                </a:solidFill>
                <a:latin typeface="Times New Roman" panose="02020603050405020304" pitchFamily="18" charset="0"/>
                <a:cs typeface="Times New Roman" panose="02020603050405020304" pitchFamily="18" charset="0"/>
              </a:rPr>
              <a:t>екпіні</a:t>
            </a:r>
            <a:r>
              <a:rPr lang="ru-RU" sz="1200" dirty="0" smtClean="0">
                <a:solidFill>
                  <a:prstClr val="black"/>
                </a:solidFill>
                <a:latin typeface="Times New Roman" panose="02020603050405020304" pitchFamily="18" charset="0"/>
                <a:cs typeface="Times New Roman" panose="02020603050405020304" pitchFamily="18" charset="0"/>
              </a:rPr>
              <a:t> 15-20 </a:t>
            </a:r>
            <a:r>
              <a:rPr lang="ru-RU" sz="1200" dirty="0" smtClean="0">
                <a:solidFill>
                  <a:prstClr val="black"/>
                </a:solidFill>
                <a:latin typeface="Times New Roman" panose="02020603050405020304" pitchFamily="18" charset="0"/>
                <a:cs typeface="Times New Roman" panose="02020603050405020304" pitchFamily="18" charset="0"/>
              </a:rPr>
              <a:t>м/с. </a:t>
            </a:r>
            <a:r>
              <a:rPr lang="ru-RU" sz="1200" dirty="0" err="1" smtClean="0">
                <a:solidFill>
                  <a:prstClr val="black"/>
                </a:solidFill>
                <a:latin typeface="Times New Roman" panose="02020603050405020304" pitchFamily="18" charset="0"/>
                <a:cs typeface="Times New Roman" panose="02020603050405020304" pitchFamily="18" charset="0"/>
              </a:rPr>
              <a:t>Ауа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температурасы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7</a:t>
            </a:r>
            <a:r>
              <a:rPr lang="ru-RU" sz="1200" dirty="0" smtClean="0">
                <a:solidFill>
                  <a:prstClr val="black"/>
                </a:solidFill>
                <a:latin typeface="Times New Roman" panose="02020603050405020304" pitchFamily="18" charset="0"/>
                <a:cs typeface="Times New Roman" panose="02020603050405020304" pitchFamily="18" charset="0"/>
              </a:rPr>
              <a:t>-9, </a:t>
            </a:r>
            <a:r>
              <a:rPr lang="ru-RU" sz="1200" dirty="0" err="1" smtClean="0">
                <a:solidFill>
                  <a:prstClr val="black"/>
                </a:solidFill>
                <a:latin typeface="Times New Roman" panose="02020603050405020304" pitchFamily="18" charset="0"/>
                <a:cs typeface="Times New Roman" panose="02020603050405020304" pitchFamily="18" charset="0"/>
              </a:rPr>
              <a:t>күндіз</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12-14 </a:t>
            </a:r>
            <a:r>
              <a:rPr lang="ru-RU" sz="1200" dirty="0" smtClean="0">
                <a:solidFill>
                  <a:prstClr val="black"/>
                </a:solidFill>
                <a:latin typeface="Times New Roman" panose="02020603050405020304" pitchFamily="18" charset="0"/>
                <a:cs typeface="Times New Roman" panose="02020603050405020304" pitchFamily="18" charset="0"/>
              </a:rPr>
              <a:t>градус </a:t>
            </a:r>
            <a:r>
              <a:rPr lang="ru-RU" sz="1200" dirty="0">
                <a:solidFill>
                  <a:prstClr val="black"/>
                </a:solidFill>
                <a:latin typeface="Times New Roman" panose="02020603050405020304" pitchFamily="18" charset="0"/>
                <a:cs typeface="Times New Roman" panose="02020603050405020304" pitchFamily="18" charset="0"/>
              </a:rPr>
              <a:t>жылы</a:t>
            </a:r>
            <a:r>
              <a:rPr lang="ru-RU" sz="1200" dirty="0" smtClean="0">
                <a:solidFill>
                  <a:prstClr val="black"/>
                </a:solidFill>
                <a:latin typeface="Times New Roman" panose="02020603050405020304" pitchFamily="18" charset="0"/>
                <a:cs typeface="Times New Roman" panose="02020603050405020304" pitchFamily="18" charset="0"/>
              </a:rPr>
              <a:t>.</a:t>
            </a:r>
          </a:p>
          <a:p>
            <a:pPr algn="just"/>
            <a:endParaRPr lang="ru-RU" sz="1200" dirty="0" smtClean="0">
              <a:solidFill>
                <a:prstClr val="black"/>
              </a:solidFill>
              <a:latin typeface="Times New Roman" panose="02020603050405020304" pitchFamily="18" charset="0"/>
              <a:cs typeface="Times New Roman" panose="02020603050405020304" pitchFamily="18" charset="0"/>
            </a:endParaRPr>
          </a:p>
          <a:p>
            <a:pPr algn="ct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Түнде </a:t>
            </a:r>
            <a:r>
              <a:rPr lang="kk-KZ" sz="1200" b="1" dirty="0" smtClean="0">
                <a:latin typeface="Times New Roman" panose="02020603050405020304" pitchFamily="18" charset="0"/>
                <a:cs typeface="Times New Roman" panose="02020603050405020304" pitchFamily="18" charset="0"/>
              </a:rPr>
              <a:t>02 </a:t>
            </a:r>
            <a:r>
              <a:rPr lang="kk-KZ" sz="1200" b="1" dirty="0" smtClean="0">
                <a:latin typeface="Times New Roman" panose="02020603050405020304" pitchFamily="18" charset="0"/>
                <a:cs typeface="Times New Roman" panose="02020603050405020304" pitchFamily="18" charset="0"/>
              </a:rPr>
              <a:t>мамырға ауа-райы болжамы</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01 </a:t>
            </a:r>
            <a:r>
              <a:rPr lang="kk-KZ" sz="1200" b="1" dirty="0">
                <a:solidFill>
                  <a:prstClr val="black"/>
                </a:solidFill>
                <a:latin typeface="Times New Roman" panose="02020603050405020304" pitchFamily="18" charset="0"/>
                <a:cs typeface="Times New Roman" panose="02020603050405020304" pitchFamily="18" charset="0"/>
              </a:rPr>
              <a:t>мамыр </a:t>
            </a:r>
            <a:r>
              <a:rPr lang="kk-KZ" sz="1200" b="1" dirty="0" smtClean="0">
                <a:latin typeface="Times New Roman" panose="02020603050405020304" pitchFamily="18" charset="0"/>
                <a:cs typeface="Times New Roman" panose="02020603050405020304" pitchFamily="18" charset="0"/>
              </a:rPr>
              <a:t>сағ</a:t>
            </a:r>
            <a:r>
              <a:rPr lang="kk-KZ" sz="1200" b="1" dirty="0" smtClean="0">
                <a:latin typeface="Times New Roman" panose="02020603050405020304" pitchFamily="18" charset="0"/>
                <a:cs typeface="Times New Roman" panose="02020603050405020304" pitchFamily="18" charset="0"/>
              </a:rPr>
              <a:t>. 20-дан </a:t>
            </a:r>
            <a:r>
              <a:rPr lang="kk-KZ" sz="1200" b="1" dirty="0" smtClean="0">
                <a:latin typeface="Times New Roman" panose="02020603050405020304" pitchFamily="18" charset="0"/>
                <a:cs typeface="Times New Roman" panose="02020603050405020304" pitchFamily="18" charset="0"/>
              </a:rPr>
              <a:t>02 </a:t>
            </a:r>
            <a:r>
              <a:rPr lang="kk-KZ" sz="1200" b="1" dirty="0" smtClean="0">
                <a:latin typeface="Times New Roman" panose="02020603050405020304" pitchFamily="18" charset="0"/>
                <a:cs typeface="Times New Roman" panose="02020603050405020304" pitchFamily="18" charset="0"/>
              </a:rPr>
              <a:t>мамыр сағ. 08-ге дейін </a:t>
            </a:r>
          </a:p>
          <a:p>
            <a:pPr algn="just"/>
            <a:r>
              <a:rPr lang="ru-RU" sz="1200" dirty="0" err="1" smtClean="0">
                <a:solidFill>
                  <a:prstClr val="black"/>
                </a:solidFill>
                <a:latin typeface="Times New Roman" panose="02020603050405020304" pitchFamily="18" charset="0"/>
                <a:cs typeface="Times New Roman" panose="02020603050405020304" pitchFamily="18" charset="0"/>
              </a:rPr>
              <a:t>Көшпелі</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бұлтты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жауын</a:t>
            </a:r>
            <a:r>
              <a:rPr lang="ru-RU" sz="1200" dirty="0" smtClean="0">
                <a:solidFill>
                  <a:prstClr val="black"/>
                </a:solidFill>
                <a:latin typeface="Times New Roman" panose="02020603050405020304" pitchFamily="18" charset="0"/>
                <a:cs typeface="Times New Roman" panose="02020603050405020304" pitchFamily="18" charset="0"/>
              </a:rPr>
              <a:t>-шашынсыз</a:t>
            </a:r>
            <a:r>
              <a:rPr lang="kk-KZ" sz="1200" kern="900" dirty="0" smtClean="0">
                <a:solidFill>
                  <a:srgbClr val="000000"/>
                </a:solidFill>
                <a:latin typeface="Times New Roman" panose="02020603050405020304" pitchFamily="18" charset="0"/>
                <a:ea typeface="Times New Roman" panose="02020603050405020304" pitchFamily="18" charset="0"/>
              </a:rPr>
              <a:t>. Батыстан </a:t>
            </a:r>
            <a:r>
              <a:rPr lang="ru-RU" sz="1200" dirty="0" smtClean="0">
                <a:solidFill>
                  <a:prstClr val="black"/>
                </a:solidFill>
                <a:latin typeface="Times New Roman" panose="02020603050405020304" pitchFamily="18" charset="0"/>
                <a:cs typeface="Times New Roman" panose="02020603050405020304" pitchFamily="18" charset="0"/>
              </a:rPr>
              <a:t>жел </a:t>
            </a:r>
            <a:r>
              <a:rPr lang="ru-RU" sz="1200" dirty="0" err="1" smtClean="0">
                <a:solidFill>
                  <a:prstClr val="black"/>
                </a:solidFill>
                <a:latin typeface="Times New Roman" panose="02020603050405020304" pitchFamily="18" charset="0"/>
                <a:cs typeface="Times New Roman" panose="02020603050405020304" pitchFamily="18" charset="0"/>
              </a:rPr>
              <a:t>соғады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9-14 м/с. </a:t>
            </a:r>
            <a:r>
              <a:rPr lang="ru-RU" sz="1200" dirty="0" err="1" smtClean="0">
                <a:solidFill>
                  <a:prstClr val="black"/>
                </a:solidFill>
                <a:latin typeface="Times New Roman" panose="02020603050405020304" pitchFamily="18" charset="0"/>
                <a:cs typeface="Times New Roman" panose="02020603050405020304" pitchFamily="18" charset="0"/>
              </a:rPr>
              <a:t>Ауа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температурасы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2-4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solidFill>
                  <a:prstClr val="black"/>
                </a:solidFill>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pPr algn="just"/>
            <a:endParaRPr lang="ru-RU" sz="1200" dirty="0">
              <a:solidFill>
                <a:prstClr val="black"/>
              </a:solidFill>
              <a:latin typeface="Times New Roman" panose="02020603050405020304" pitchFamily="18" charset="0"/>
              <a:cs typeface="Times New Roman" panose="02020603050405020304" pitchFamily="18" charset="0"/>
            </a:endParaRPr>
          </a:p>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М</a:t>
            </a:r>
            <a:r>
              <a:rPr lang="ru-RU" sz="1200" dirty="0" err="1">
                <a:solidFill>
                  <a:prstClr val="black"/>
                </a:solidFill>
                <a:latin typeface="Times New Roman" panose="02020603050405020304" pitchFamily="18" charset="0"/>
                <a:cs typeface="Times New Roman" panose="02020603050405020304" pitchFamily="18" charset="0"/>
              </a:rPr>
              <a:t>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a:t>
            </a:r>
            <a:r>
              <a:rPr lang="kk-KZ" sz="1200" dirty="0" smtClean="0">
                <a:solidFill>
                  <a:prstClr val="black"/>
                </a:solidFill>
                <a:latin typeface="Times New Roman" panose="02020603050405020304" pitchFamily="18" charset="0"/>
                <a:cs typeface="Times New Roman" panose="02020603050405020304" pitchFamily="18" charset="0"/>
              </a:rPr>
              <a:t>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төмен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болуы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a:p>
            <a:pPr algn="just"/>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522734367"/>
              </p:ext>
            </p:extLst>
          </p:nvPr>
        </p:nvGraphicFramePr>
        <p:xfrm>
          <a:off x="4989607" y="3999691"/>
          <a:ext cx="4716320" cy="2161713"/>
        </p:xfrm>
        <a:graphic>
          <a:graphicData uri="http://schemas.openxmlformats.org/drawingml/2006/table">
            <a:tbl>
              <a:tblPr firstRow="1" bandRow="1">
                <a:tableStyleId>{5C22544A-7EE6-4342-B048-85BDC9FD1C3A}</a:tableStyleId>
              </a:tblPr>
              <a:tblGrid>
                <a:gridCol w="1814814">
                  <a:extLst>
                    <a:ext uri="{9D8B030D-6E8A-4147-A177-3AD203B41FA5}">
                      <a16:colId xmlns:a16="http://schemas.microsoft.com/office/drawing/2014/main" xmlns="" val="3583770891"/>
                    </a:ext>
                  </a:extLst>
                </a:gridCol>
                <a:gridCol w="1447914">
                  <a:extLst>
                    <a:ext uri="{9D8B030D-6E8A-4147-A177-3AD203B41FA5}">
                      <a16:colId xmlns:a16="http://schemas.microsoft.com/office/drawing/2014/main" xmlns="" val="1276116030"/>
                    </a:ext>
                  </a:extLst>
                </a:gridCol>
                <a:gridCol w="1453592">
                  <a:extLst>
                    <a:ext uri="{9D8B030D-6E8A-4147-A177-3AD203B41FA5}">
                      <a16:colId xmlns:a16="http://schemas.microsoft.com/office/drawing/2014/main" xmlns="" val="2096923049"/>
                    </a:ext>
                  </a:extLst>
                </a:gridCol>
              </a:tblGrid>
              <a:tr h="39468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288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1.386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28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0.878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844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451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2.255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806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6337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173135012"/>
              </p:ext>
            </p:extLst>
          </p:nvPr>
        </p:nvGraphicFramePr>
        <p:xfrm>
          <a:off x="5091783" y="6198683"/>
          <a:ext cx="4768931" cy="579120"/>
        </p:xfrm>
        <a:graphic>
          <a:graphicData uri="http://schemas.openxmlformats.org/drawingml/2006/table">
            <a:tbl>
              <a:tblPr/>
              <a:tblGrid>
                <a:gridCol w="4768931">
                  <a:extLst>
                    <a:ext uri="{9D8B030D-6E8A-4147-A177-3AD203B41FA5}">
                      <a16:colId xmlns:a16="http://schemas.microsoft.com/office/drawing/2014/main" xmlns="" val="20000"/>
                    </a:ext>
                  </a:extLst>
                </a:gridCol>
              </a:tblGrid>
              <a:tr h="3821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жылғы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63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312234"/>
            <a:ext cx="473788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30</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сәуір </a:t>
            </a:r>
            <a:endParaRPr lang="kk-KZ" altLang="ru-RU" sz="1200" b="1" dirty="0" smtClean="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А. Шибаршина/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31393</TotalTime>
  <Words>565</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5697</cp:revision>
  <cp:lastPrinted>2021-07-01T07:38:07Z</cp:lastPrinted>
  <dcterms:created xsi:type="dcterms:W3CDTF">2018-03-27T06:03:00Z</dcterms:created>
  <dcterms:modified xsi:type="dcterms:W3CDTF">2026-04-30T07:13:27Z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