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566" y="4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37819726"/>
              </p:ext>
            </p:extLst>
          </p:nvPr>
        </p:nvGraphicFramePr>
        <p:xfrm>
          <a:off x="272480" y="2435444"/>
          <a:ext cx="4392488" cy="2927457"/>
        </p:xfrm>
        <a:graphic>
          <a:graphicData uri="http://schemas.openxmlformats.org/drawingml/2006/table">
            <a:tbl>
              <a:tblPr/>
              <a:tblGrid>
                <a:gridCol w="4392488">
                  <a:extLst>
                    <a:ext uri="{9D8B030D-6E8A-4147-A177-3AD203B41FA5}">
                      <a16:colId xmlns:a16="http://schemas.microsoft.com/office/drawing/2014/main" xmlns="" val="20000"/>
                    </a:ext>
                  </a:extLst>
                </a:gridCol>
              </a:tblGrid>
              <a:tr h="22176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№120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30 сәуір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30 сәуірге 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085186"/>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01 мамырға ауа-райы </a:t>
            </a:r>
            <a:r>
              <a:rPr lang="kk-KZ" altLang="ru-RU" sz="1200" b="1" dirty="0">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kk-KZ" sz="1200" b="1" dirty="0" smtClean="0">
                <a:latin typeface="Times New Roman" pitchFamily="18" charset="0"/>
                <a:cs typeface="Times New Roman" pitchFamily="18" charset="0"/>
              </a:rPr>
              <a:t>30 </a:t>
            </a:r>
            <a:r>
              <a:rPr lang="kk-KZ" sz="1200" b="1" dirty="0">
                <a:latin typeface="Times New Roman" pitchFamily="18" charset="0"/>
                <a:cs typeface="Times New Roman" pitchFamily="18" charset="0"/>
              </a:rPr>
              <a:t>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01 </a:t>
            </a:r>
            <a:r>
              <a:rPr lang="ru-RU" sz="1200" b="1" dirty="0" err="1" smtClean="0">
                <a:latin typeface="Times New Roman" panose="02020603050405020304" pitchFamily="18" charset="0"/>
                <a:cs typeface="Times New Roman" panose="02020603050405020304" pitchFamily="18" charset="0"/>
              </a:rPr>
              <a:t>мамыр</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Оңтүстік-шығыстан соғатын жел оңтүстік-батысқа ауысады, күші 7–12 м/с. Ауа температурасы түнде 10–12, күндіз 27–29 градус жылы.</a:t>
            </a: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02 мамырға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ru-RU" sz="1150" b="1" dirty="0">
                <a:latin typeface="Times New Roman" panose="02020603050405020304" pitchFamily="18" charset="0"/>
                <a:cs typeface="Times New Roman" panose="02020603050405020304" pitchFamily="18" charset="0"/>
              </a:rPr>
              <a:t>01 </a:t>
            </a:r>
            <a:r>
              <a:rPr lang="ru-RU" sz="1150" b="1" dirty="0" err="1">
                <a:latin typeface="Times New Roman" panose="02020603050405020304" pitchFamily="18" charset="0"/>
                <a:cs typeface="Times New Roman" panose="02020603050405020304" pitchFamily="18" charset="0"/>
              </a:rPr>
              <a:t>мамыр</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02 </a:t>
            </a:r>
            <a:r>
              <a:rPr lang="kk-KZ" sz="1150" b="1" dirty="0">
                <a:latin typeface="Times New Roman" panose="02020603050405020304" pitchFamily="18" charset="0"/>
                <a:cs typeface="Times New Roman" panose="02020603050405020304" pitchFamily="18" charset="0"/>
              </a:rPr>
              <a:t>мамыр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Батыстан</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солтүстік-батыстан</a:t>
            </a:r>
            <a:r>
              <a:rPr lang="ru-RU" sz="1150" smtClean="0">
                <a:latin typeface="Times New Roman" panose="02020603050405020304" pitchFamily="18" charset="0"/>
                <a:cs typeface="Times New Roman" panose="02020603050405020304" pitchFamily="18" charset="0"/>
              </a:rPr>
              <a:t> жел</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7-12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10-12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03215" y="2533948"/>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586555589"/>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3264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0.653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1.738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Майған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А.Т./Огай </a:t>
            </a:r>
            <a:r>
              <a:rPr lang="kk-KZ" altLang="ru-RU" sz="1200" b="1" i="1" dirty="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25608</TotalTime>
  <Words>556</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5184</cp:revision>
  <cp:lastPrinted>2021-07-01T03:56:27Z</cp:lastPrinted>
  <dcterms:created xsi:type="dcterms:W3CDTF">2018-03-27T06:03:00Z</dcterms:created>
  <dcterms:modified xsi:type="dcterms:W3CDTF">2026-04-30T07:55:57Z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