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99937588"/>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№119 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29 сәуір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1908215"/>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kk-KZ" altLang="ru-RU" sz="1200" b="1" dirty="0" smtClean="0">
                <a:latin typeface="Times New Roman" panose="02020603050405020304" pitchFamily="18" charset="0"/>
                <a:cs typeface="Times New Roman" panose="02020603050405020304" pitchFamily="18" charset="0"/>
              </a:rPr>
              <a:t>30 сәуірге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kk-KZ" sz="1200" b="1" dirty="0" smtClean="0">
                <a:latin typeface="Times New Roman" pitchFamily="18" charset="0"/>
                <a:cs typeface="Times New Roman" pitchFamily="18" charset="0"/>
              </a:rPr>
              <a:t>29 сәуір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30</a:t>
            </a:r>
            <a:r>
              <a:rPr lang="kk-KZ" sz="1200" b="1" dirty="0" smtClean="0">
                <a:latin typeface="Times New Roman" panose="02020603050405020304" pitchFamily="18" charset="0"/>
                <a:cs typeface="Times New Roman" panose="02020603050405020304" pitchFamily="18" charset="0"/>
              </a:rPr>
              <a:t> сәуір</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smtClean="0">
                <a:latin typeface="Times New Roman" panose="02020603050405020304" pitchFamily="18" charset="0"/>
                <a:cs typeface="Times New Roman" panose="02020603050405020304" pitchFamily="18" charset="0"/>
              </a:rPr>
              <a:t>Аздаған бұлтты</a:t>
            </a:r>
            <a:r>
              <a:rPr lang="kk-KZ" altLang="ru-RU" sz="1200" dirty="0">
                <a:latin typeface="Times New Roman" panose="02020603050405020304" pitchFamily="18" charset="0"/>
                <a:cs typeface="Times New Roman" panose="02020603050405020304" pitchFamily="18" charset="0"/>
              </a:rPr>
              <a:t>, жауын-шашынсыз. Солтүстік-шығыстан соғатын жел оңтүстік-шығысқа ауысады, түнде күші 4-9 м/с, күндіз 7-12 м/с. Ауа температурасы түнде 12-14, күндіз 25-27 градус жылы.</a:t>
            </a:r>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Түнде 01 мамырға </a:t>
            </a:r>
            <a:r>
              <a:rPr lang="ru-RU" altLang="ru-RU" sz="1150" b="1" dirty="0" err="1" smtClean="0">
                <a:latin typeface="Times New Roman" panose="02020603050405020304" pitchFamily="18" charset="0"/>
                <a:cs typeface="Times New Roman" panose="02020603050405020304" pitchFamily="18" charset="0"/>
              </a:rPr>
              <a:t>ауа-райы</a:t>
            </a:r>
            <a:r>
              <a:rPr lang="ru-RU" altLang="ru-RU" sz="1150" b="1" dirty="0" smtClean="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smtClean="0">
                <a:latin typeface="Times New Roman" panose="02020603050405020304" pitchFamily="18" charset="0"/>
                <a:cs typeface="Times New Roman" panose="02020603050405020304" pitchFamily="18" charset="0"/>
              </a:rPr>
              <a:t>30 сәуір</a:t>
            </a:r>
            <a:r>
              <a:rPr lang="kk-KZ" altLang="ru-RU" sz="1150" b="1" dirty="0" smtClean="0">
                <a:latin typeface="Times New Roman" panose="02020603050405020304" pitchFamily="18" charset="0"/>
                <a:cs typeface="Times New Roman" panose="02020603050405020304" pitchFamily="18" charset="0"/>
              </a:rPr>
              <a:t> </a:t>
            </a:r>
            <a:r>
              <a:rPr lang="ru-RU" sz="1150" b="1" dirty="0" err="1" smtClean="0">
                <a:latin typeface="Times New Roman" panose="02020603050405020304" pitchFamily="18" charset="0"/>
                <a:cs typeface="Times New Roman" panose="02020603050405020304" pitchFamily="18" charset="0"/>
              </a:rPr>
              <a:t>сағ</a:t>
            </a:r>
            <a:r>
              <a:rPr lang="ru-RU" sz="1150" b="1" dirty="0" smtClean="0">
                <a:latin typeface="Times New Roman" panose="02020603050405020304" pitchFamily="18" charset="0"/>
                <a:cs typeface="Times New Roman" panose="02020603050405020304" pitchFamily="18" charset="0"/>
              </a:rPr>
              <a:t>. 20-дан </a:t>
            </a:r>
            <a:r>
              <a:rPr lang="ru-RU" sz="1150" b="1" dirty="0" err="1" smtClean="0">
                <a:latin typeface="Times New Roman" panose="02020603050405020304" pitchFamily="18" charset="0"/>
                <a:cs typeface="Times New Roman" panose="02020603050405020304" pitchFamily="18" charset="0"/>
              </a:rPr>
              <a:t>бастап</a:t>
            </a:r>
            <a:r>
              <a:rPr lang="ru-RU" sz="1150" b="1" dirty="0" smtClean="0">
                <a:latin typeface="Times New Roman" panose="02020603050405020304" pitchFamily="18" charset="0"/>
                <a:cs typeface="Times New Roman" panose="02020603050405020304" pitchFamily="18" charset="0"/>
              </a:rPr>
              <a:t> 01 </a:t>
            </a:r>
            <a:r>
              <a:rPr lang="kk-KZ" sz="1150" b="1" dirty="0" smtClean="0">
                <a:latin typeface="Times New Roman" panose="02020603050405020304" pitchFamily="18" charset="0"/>
                <a:cs typeface="Times New Roman" panose="02020603050405020304" pitchFamily="18" charset="0"/>
              </a:rPr>
              <a:t>мамыр </a:t>
            </a:r>
            <a:r>
              <a:rPr lang="ru-RU" sz="1150" b="1" dirty="0" err="1" smtClean="0">
                <a:latin typeface="Times New Roman" panose="02020603050405020304" pitchFamily="18" charset="0"/>
                <a:cs typeface="Times New Roman" panose="02020603050405020304" pitchFamily="18" charset="0"/>
              </a:rPr>
              <a:t>сағ</a:t>
            </a:r>
            <a:r>
              <a:rPr lang="ru-RU" sz="1150" b="1" dirty="0" smtClean="0">
                <a:latin typeface="Times New Roman" panose="02020603050405020304" pitchFamily="18" charset="0"/>
                <a:cs typeface="Times New Roman" panose="02020603050405020304" pitchFamily="18" charset="0"/>
              </a:rPr>
              <a:t>. 08-ге </a:t>
            </a:r>
            <a:r>
              <a:rPr lang="ru-RU" sz="1150" b="1" dirty="0" err="1" smtClean="0">
                <a:latin typeface="Times New Roman" panose="02020603050405020304" pitchFamily="18" charset="0"/>
                <a:cs typeface="Times New Roman" panose="02020603050405020304" pitchFamily="18" charset="0"/>
              </a:rPr>
              <a:t>дейін</a:t>
            </a:r>
            <a:r>
              <a:rPr lang="ru-RU" sz="1150" b="1" dirty="0" smtClean="0">
                <a:latin typeface="Times New Roman" panose="02020603050405020304" pitchFamily="18" charset="0"/>
                <a:cs typeface="Times New Roman" panose="02020603050405020304" pitchFamily="18" charset="0"/>
              </a:rPr>
              <a:t> </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11-13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сәуірге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815843874"/>
              </p:ext>
            </p:extLst>
          </p:nvPr>
        </p:nvGraphicFramePr>
        <p:xfrm>
          <a:off x="4933105" y="4221088"/>
          <a:ext cx="4716137" cy="1802473"/>
        </p:xfrm>
        <a:graphic>
          <a:graphicData uri="http://schemas.openxmlformats.org/drawingml/2006/table">
            <a:tbl>
              <a:tblPr firstRow="1" bandRow="1">
                <a:tableStyleId>{5C22544A-7EE6-4342-B048-85BDC9FD1C3A}</a:tableStyleId>
              </a:tblPr>
              <a:tblGrid>
                <a:gridCol w="1779176">
                  <a:extLst>
                    <a:ext uri="{9D8B030D-6E8A-4147-A177-3AD203B41FA5}">
                      <a16:colId xmlns:a16="http://schemas.microsoft.com/office/drawing/2014/main" xmlns="" val="3583770891"/>
                    </a:ext>
                  </a:extLst>
                </a:gridCol>
                <a:gridCol w="1407045">
                  <a:extLst>
                    <a:ext uri="{9D8B030D-6E8A-4147-A177-3AD203B41FA5}">
                      <a16:colId xmlns:a16="http://schemas.microsoft.com/office/drawing/2014/main" xmlns="" val="1276116030"/>
                    </a:ext>
                  </a:extLst>
                </a:gridCol>
                <a:gridCol w="1529916">
                  <a:extLst>
                    <a:ext uri="{9D8B030D-6E8A-4147-A177-3AD203B41FA5}">
                      <a16:colId xmlns:a16="http://schemas.microsoft.com/office/drawing/2014/main" xmlns="" val="2096923049"/>
                    </a:ext>
                  </a:extLst>
                </a:gridCol>
              </a:tblGrid>
              <a:tr h="524203">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Загрязняющее вещество</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Фактическая</a:t>
                      </a:r>
                      <a:endParaRPr lang="en-US" sz="1000" dirty="0">
                        <a:solidFill>
                          <a:schemeClr val="tx1"/>
                        </a:solidFill>
                        <a:latin typeface="Times New Roman" panose="02020603050405020304" pitchFamily="18" charset="0"/>
                        <a:cs typeface="Times New Roman" panose="02020603050405020304" pitchFamily="18" charset="0"/>
                      </a:endParaRPr>
                    </a:p>
                    <a:p>
                      <a:pPr algn="ctr"/>
                      <a:r>
                        <a:rPr lang="ru-RU" sz="1000" dirty="0">
                          <a:solidFill>
                            <a:schemeClr val="tx1"/>
                          </a:solidFill>
                          <a:latin typeface="Times New Roman" panose="02020603050405020304" pitchFamily="18" charset="0"/>
                          <a:cs typeface="Times New Roman" panose="02020603050405020304" pitchFamily="18" charset="0"/>
                        </a:rPr>
                        <a:t>концентрация,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Кратность превышения</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ПДК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63595">
                <a:tc>
                  <a:txBody>
                    <a:bodyPr/>
                    <a:lstStyle/>
                    <a:p>
                      <a:r>
                        <a:rPr lang="ru-RU" sz="1100" dirty="0" err="1" smtClean="0">
                          <a:solidFill>
                            <a:schemeClr val="tx1"/>
                          </a:solidFill>
                          <a:latin typeface="Times New Roman" panose="02020603050405020304" pitchFamily="18" charset="0"/>
                          <a:cs typeface="Times New Roman" panose="02020603050405020304" pitchFamily="18" charset="0"/>
                        </a:rPr>
                        <a:t>Күкірт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д</a:t>
                      </a:r>
                      <a:r>
                        <a:rPr lang="ru-RU" sz="1100" dirty="0" err="1" smtClean="0">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6024">
                <a:tc>
                  <a:txBody>
                    <a:bodyPr/>
                    <a:lstStyle/>
                    <a:p>
                      <a:r>
                        <a:rPr lang="ru-RU" sz="1100" dirty="0" err="1" smtClean="0">
                          <a:solidFill>
                            <a:schemeClr val="tx1"/>
                          </a:solidFill>
                          <a:latin typeface="Times New Roman" panose="02020603050405020304" pitchFamily="18" charset="0"/>
                          <a:cs typeface="Times New Roman" panose="02020603050405020304" pitchFamily="18" charset="0"/>
                        </a:rPr>
                        <a:t>Көміртегі</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о</a:t>
                      </a:r>
                      <a:r>
                        <a:rPr lang="ru-RU" sz="1100" dirty="0" err="1" smtClean="0">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3693">
                <a:tc>
                  <a:txBody>
                    <a:bodyPr/>
                    <a:lstStyle/>
                    <a:p>
                      <a:r>
                        <a:rPr lang="ru-RU" sz="1100" dirty="0" smtClean="0">
                          <a:solidFill>
                            <a:schemeClr val="tx1"/>
                          </a:solidFill>
                          <a:latin typeface="Times New Roman" panose="02020603050405020304" pitchFamily="18" charset="0"/>
                          <a:cs typeface="Times New Roman" panose="02020603050405020304" pitchFamily="18" charset="0"/>
                        </a:rPr>
                        <a:t>Азот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д</a:t>
                      </a:r>
                      <a:r>
                        <a:rPr lang="ru-RU" sz="1100" dirty="0" err="1" smtClean="0">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6191">
                <a:tc>
                  <a:txBody>
                    <a:bodyPr/>
                    <a:lstStyle/>
                    <a:p>
                      <a:r>
                        <a:rPr lang="ru-RU" sz="1100" dirty="0" smtClean="0">
                          <a:solidFill>
                            <a:schemeClr val="tx1"/>
                          </a:solidFill>
                          <a:latin typeface="Times New Roman" panose="02020603050405020304" pitchFamily="18" charset="0"/>
                          <a:cs typeface="Times New Roman" panose="02020603050405020304" pitchFamily="18" charset="0"/>
                        </a:rPr>
                        <a:t>Азот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о</a:t>
                      </a:r>
                      <a:r>
                        <a:rPr lang="ru-RU" sz="1100" dirty="0" err="1" smtClean="0">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50525">
                <a:tc>
                  <a:txBody>
                    <a:bodyPr/>
                    <a:lstStyle/>
                    <a:p>
                      <a:r>
                        <a:rPr lang="kk-KZ" sz="1100" dirty="0" smtClean="0">
                          <a:solidFill>
                            <a:schemeClr val="tx1"/>
                          </a:solidFill>
                          <a:latin typeface="Times New Roman" panose="02020603050405020304" pitchFamily="18" charset="0"/>
                          <a:cs typeface="Times New Roman" panose="02020603050405020304" pitchFamily="18" charset="0"/>
                        </a:rPr>
                        <a:t>Күкіртті сутегі</a:t>
                      </a:r>
                      <a:endParaRPr lang="kk-KZ"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44016">
                <a:tc>
                  <a:txBody>
                    <a:bodyPr/>
                    <a:lstStyle/>
                    <a:p>
                      <a:pPr marL="0" marR="0" indent="0" algn="l" defTabSz="914400" rtl="0" eaLnBrk="1" fontAlgn="b" latinLnBrk="0" hangingPunct="1">
                        <a:lnSpc>
                          <a:spcPct val="100000"/>
                        </a:lnSpc>
                        <a:spcBef>
                          <a:spcPts val="0"/>
                        </a:spcBef>
                        <a:spcAft>
                          <a:spcPts val="0"/>
                        </a:spcAft>
                        <a:buClrTx/>
                        <a:buSzTx/>
                        <a:buFontTx/>
                        <a:buNone/>
                        <a:tabLst/>
                        <a:defRPr/>
                      </a:pPr>
                      <a:r>
                        <a:rPr lang="ru-RU" sz="1100" b="0" i="0" u="none" strike="noStrike" dirty="0" smtClean="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Жайнакова З.Ж./Кириллова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28153</TotalTime>
  <Words>550</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5232</cp:revision>
  <cp:lastPrinted>2021-07-01T07:38:07Z</cp:lastPrinted>
  <dcterms:created xsi:type="dcterms:W3CDTF">2018-03-27T06:03:00Z</dcterms:created>
  <dcterms:modified xsi:type="dcterms:W3CDTF">2026-04-29T07:55:33Z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