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varScale="1">
        <p:scale>
          <a:sx n="120" d="100"/>
          <a:sy n="120" d="100"/>
        </p:scale>
        <p:origin x="2150" y="86"/>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32866984"/>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№117</a:t>
                      </a:r>
                      <a:r>
                        <a:rPr lang="kk-KZ" altLang="x-none" sz="1600" b="1" i="1" baseline="0" dirty="0">
                          <a:solidFill>
                            <a:schemeClr val="tx1"/>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27 сәуір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27 </a:t>
            </a:r>
            <a:r>
              <a:rPr lang="ru-RU" altLang="ru-RU" sz="1200" b="1" dirty="0" err="1">
                <a:latin typeface="Times New Roman" panose="02020603050405020304" pitchFamily="18" charset="0"/>
                <a:cs typeface="Times New Roman" panose="02020603050405020304" pitchFamily="18" charset="0"/>
              </a:rPr>
              <a:t>сәуір</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723649011"/>
              </p:ext>
            </p:extLst>
          </p:nvPr>
        </p:nvGraphicFramePr>
        <p:xfrm>
          <a:off x="5021088" y="4155260"/>
          <a:ext cx="4612432" cy="2311788"/>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val="3583770891"/>
                    </a:ext>
                  </a:extLst>
                </a:gridCol>
                <a:gridCol w="1751080">
                  <a:extLst>
                    <a:ext uri="{9D8B030D-6E8A-4147-A177-3AD203B41FA5}">
                      <a16:colId xmlns:a16="http://schemas.microsoft.com/office/drawing/2014/main" val="1276116030"/>
                    </a:ext>
                  </a:extLst>
                </a:gridCol>
                <a:gridCol w="1584176">
                  <a:extLst>
                    <a:ext uri="{9D8B030D-6E8A-4147-A177-3AD203B41FA5}">
                      <a16:colId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9844">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954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46145712"/>
                  </a:ext>
                </a:extLst>
              </a:tr>
            </a:tbl>
          </a:graphicData>
        </a:graphic>
      </p:graphicFrame>
      <p:sp>
        <p:nvSpPr>
          <p:cNvPr id="16" name="Прямоугольник 15"/>
          <p:cNvSpPr/>
          <p:nvPr/>
        </p:nvSpPr>
        <p:spPr>
          <a:xfrm>
            <a:off x="5001423" y="182843"/>
            <a:ext cx="4717371"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a:latin typeface="Times New Roman" panose="02020603050405020304" pitchFamily="18" charset="0"/>
                <a:cs typeface="Times New Roman" panose="02020603050405020304" pitchFamily="18" charset="0"/>
              </a:rPr>
              <a:t>28 сәуірге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a:latin typeface="Times New Roman" panose="02020603050405020304" pitchFamily="18" charset="0"/>
                <a:cs typeface="Times New Roman" panose="02020603050405020304" pitchFamily="18" charset="0"/>
              </a:rPr>
              <a:t>27 сәуір </a:t>
            </a:r>
            <a:r>
              <a:rPr lang="ru-RU" altLang="ru-RU" sz="1100" b="1" dirty="0">
                <a:latin typeface="Times New Roman" panose="02020603050405020304" pitchFamily="18" charset="0"/>
                <a:cs typeface="Times New Roman" panose="02020603050405020304" pitchFamily="18" charset="0"/>
              </a:rPr>
              <a:t>20 с. </a:t>
            </a:r>
            <a:r>
              <a:rPr lang="ru-RU" altLang="ru-RU" sz="1100" b="1" dirty="0" err="1">
                <a:latin typeface="Times New Roman" panose="02020603050405020304" pitchFamily="18" charset="0"/>
                <a:cs typeface="Times New Roman" panose="02020603050405020304" pitchFamily="18" charset="0"/>
              </a:rPr>
              <a:t>бастап</a:t>
            </a:r>
            <a:r>
              <a:rPr lang="ru-RU" altLang="ru-RU" sz="1100" b="1" dirty="0">
                <a:latin typeface="Times New Roman" panose="02020603050405020304" pitchFamily="18" charset="0"/>
                <a:cs typeface="Times New Roman" panose="02020603050405020304" pitchFamily="18" charset="0"/>
              </a:rPr>
              <a:t> 28 </a:t>
            </a:r>
            <a:r>
              <a:rPr lang="kk-KZ" altLang="ru-RU" sz="1100" b="1" dirty="0">
                <a:latin typeface="Times New Roman" panose="02020603050405020304" pitchFamily="18" charset="0"/>
                <a:cs typeface="Times New Roman" panose="02020603050405020304" pitchFamily="18" charset="0"/>
              </a:rPr>
              <a:t>сәуір</a:t>
            </a:r>
            <a:r>
              <a:rPr lang="ru-RU" altLang="ru-RU" sz="1100" b="1" dirty="0">
                <a:latin typeface="Times New Roman" panose="02020603050405020304" pitchFamily="18" charset="0"/>
                <a:cs typeface="Times New Roman" panose="02020603050405020304" pitchFamily="18" charset="0"/>
              </a:rPr>
              <a:t> 20 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p>
          <a:p>
            <a:pPr lvl="0" algn="just"/>
            <a:r>
              <a:rPr lang="ru-RU" sz="1100" dirty="0">
                <a:latin typeface="Times New Roman" panose="02020603050405020304" pitchFamily="18" charset="0"/>
                <a:cs typeface="Times New Roman" panose="02020603050405020304" pitchFamily="18" charset="0"/>
              </a:rPr>
              <a:t>   </a:t>
            </a:r>
            <a:r>
              <a:rPr lang="ru-RU" sz="1100" dirty="0" err="1">
                <a:solidFill>
                  <a:srgbClr val="000000"/>
                </a:solidFill>
                <a:latin typeface="Times New Roman"/>
              </a:rPr>
              <a:t>Көшпелі</a:t>
            </a:r>
            <a:r>
              <a:rPr lang="ru-RU" sz="1100" dirty="0">
                <a:solidFill>
                  <a:srgbClr val="000000"/>
                </a:solidFill>
                <a:latin typeface="Times New Roman"/>
              </a:rPr>
              <a:t> </a:t>
            </a:r>
            <a:r>
              <a:rPr lang="ru-RU" sz="1100" dirty="0" err="1">
                <a:solidFill>
                  <a:srgbClr val="000000"/>
                </a:solidFill>
                <a:latin typeface="Times New Roman"/>
              </a:rPr>
              <a:t>бұлтты</a:t>
            </a:r>
            <a:r>
              <a:rPr lang="ru-RU" sz="1100" dirty="0">
                <a:solidFill>
                  <a:srgbClr val="000000"/>
                </a:solidFill>
                <a:latin typeface="Times New Roman"/>
              </a:rPr>
              <a:t>, ночью </a:t>
            </a:r>
            <a:r>
              <a:rPr lang="ru-RU" sz="1100" dirty="0" err="1">
                <a:solidFill>
                  <a:srgbClr val="000000"/>
                </a:solidFill>
                <a:latin typeface="Times New Roman"/>
              </a:rPr>
              <a:t>жаңбыр</a:t>
            </a:r>
            <a:r>
              <a:rPr lang="ru-RU" sz="1100" dirty="0">
                <a:solidFill>
                  <a:srgbClr val="000000"/>
                </a:solidFill>
                <a:latin typeface="Times New Roman"/>
              </a:rPr>
              <a:t>, </a:t>
            </a:r>
            <a:r>
              <a:rPr lang="ru-RU" sz="1100" dirty="0" err="1">
                <a:solidFill>
                  <a:srgbClr val="000000"/>
                </a:solidFill>
                <a:latin typeface="Times New Roman"/>
              </a:rPr>
              <a:t>найзағай</a:t>
            </a:r>
            <a:r>
              <a:rPr lang="ru-RU" sz="1100" dirty="0">
                <a:solidFill>
                  <a:srgbClr val="000000"/>
                </a:solidFill>
                <a:latin typeface="Times New Roman"/>
              </a:rPr>
              <a:t>. </a:t>
            </a:r>
            <a:r>
              <a:rPr lang="ru-RU" sz="1100" dirty="0" err="1">
                <a:solidFill>
                  <a:srgbClr val="000000"/>
                </a:solidFill>
                <a:latin typeface="Times New Roman"/>
              </a:rPr>
              <a:t>Жел</a:t>
            </a:r>
            <a:r>
              <a:rPr lang="ru-RU" sz="1100" dirty="0">
                <a:solidFill>
                  <a:srgbClr val="000000"/>
                </a:solidFill>
                <a:latin typeface="Times New Roman"/>
              </a:rPr>
              <a:t> </a:t>
            </a:r>
            <a:r>
              <a:rPr lang="ru-RU" sz="1100" dirty="0" err="1">
                <a:solidFill>
                  <a:srgbClr val="000000"/>
                </a:solidFill>
                <a:latin typeface="Times New Roman"/>
              </a:rPr>
              <a:t>оңтүстік-батыстан</a:t>
            </a:r>
            <a:r>
              <a:rPr lang="ru-RU" sz="1100" dirty="0">
                <a:solidFill>
                  <a:srgbClr val="000000"/>
                </a:solidFill>
                <a:latin typeface="Times New Roman"/>
              </a:rPr>
              <a:t> </a:t>
            </a:r>
            <a:r>
              <a:rPr lang="ru-RU" sz="1100" dirty="0" err="1">
                <a:solidFill>
                  <a:srgbClr val="000000"/>
                </a:solidFill>
                <a:latin typeface="Times New Roman"/>
              </a:rPr>
              <a:t>соғады</a:t>
            </a:r>
            <a:r>
              <a:rPr lang="ru-RU" sz="1100" dirty="0">
                <a:solidFill>
                  <a:srgbClr val="000000"/>
                </a:solidFill>
                <a:latin typeface="Times New Roman"/>
              </a:rPr>
              <a:t>, </a:t>
            </a:r>
            <a:r>
              <a:rPr lang="ru-RU" sz="1100" dirty="0" err="1">
                <a:solidFill>
                  <a:srgbClr val="000000"/>
                </a:solidFill>
                <a:latin typeface="Times New Roman"/>
              </a:rPr>
              <a:t>күші</a:t>
            </a:r>
            <a:r>
              <a:rPr lang="ru-RU" sz="1100" dirty="0">
                <a:solidFill>
                  <a:srgbClr val="000000"/>
                </a:solidFill>
                <a:latin typeface="Times New Roman"/>
              </a:rPr>
              <a:t> 9-14, </a:t>
            </a:r>
            <a:r>
              <a:rPr lang="ru-RU" sz="1100" dirty="0" err="1">
                <a:solidFill>
                  <a:srgbClr val="000000"/>
                </a:solidFill>
                <a:latin typeface="Times New Roman"/>
              </a:rPr>
              <a:t>күндіз</a:t>
            </a:r>
            <a:r>
              <a:rPr lang="ru-RU" sz="1100" dirty="0">
                <a:solidFill>
                  <a:srgbClr val="000000"/>
                </a:solidFill>
                <a:latin typeface="Times New Roman"/>
              </a:rPr>
              <a:t> </a:t>
            </a:r>
            <a:r>
              <a:rPr lang="ru-RU" sz="1100" dirty="0" err="1">
                <a:solidFill>
                  <a:srgbClr val="000000"/>
                </a:solidFill>
                <a:latin typeface="Times New Roman"/>
              </a:rPr>
              <a:t>екпіні</a:t>
            </a:r>
            <a:r>
              <a:rPr lang="ru-RU" sz="1100" dirty="0">
                <a:solidFill>
                  <a:srgbClr val="000000"/>
                </a:solidFill>
                <a:latin typeface="Times New Roman"/>
              </a:rPr>
              <a:t> 15-20 м/с. </a:t>
            </a:r>
            <a:r>
              <a:rPr lang="ru-RU" sz="1100" dirty="0" err="1">
                <a:solidFill>
                  <a:srgbClr val="000000"/>
                </a:solidFill>
                <a:latin typeface="Times New Roman"/>
              </a:rPr>
              <a:t>Ауа</a:t>
            </a:r>
            <a:r>
              <a:rPr lang="ru-RU" sz="1100" dirty="0">
                <a:solidFill>
                  <a:srgbClr val="000000"/>
                </a:solidFill>
                <a:latin typeface="Times New Roman"/>
              </a:rPr>
              <a:t> </a:t>
            </a:r>
            <a:r>
              <a:rPr lang="ru-RU" sz="1100" dirty="0" err="1">
                <a:solidFill>
                  <a:srgbClr val="000000"/>
                </a:solidFill>
                <a:latin typeface="Times New Roman"/>
              </a:rPr>
              <a:t>температурасы</a:t>
            </a:r>
            <a:r>
              <a:rPr lang="ru-RU" sz="1100" dirty="0">
                <a:solidFill>
                  <a:srgbClr val="000000"/>
                </a:solidFill>
                <a:latin typeface="Times New Roman"/>
              </a:rPr>
              <a:t> </a:t>
            </a:r>
            <a:r>
              <a:rPr lang="ru-RU" sz="1100" dirty="0" err="1">
                <a:solidFill>
                  <a:srgbClr val="000000"/>
                </a:solidFill>
                <a:latin typeface="Times New Roman"/>
              </a:rPr>
              <a:t>түнде</a:t>
            </a:r>
            <a:r>
              <a:rPr lang="ru-RU" sz="1100" dirty="0">
                <a:solidFill>
                  <a:srgbClr val="000000"/>
                </a:solidFill>
                <a:latin typeface="Times New Roman"/>
              </a:rPr>
              <a:t> 0-2, </a:t>
            </a:r>
            <a:r>
              <a:rPr lang="ru-RU" sz="1100" dirty="0" err="1">
                <a:solidFill>
                  <a:srgbClr val="000000"/>
                </a:solidFill>
                <a:latin typeface="Times New Roman"/>
              </a:rPr>
              <a:t>күндіз</a:t>
            </a:r>
            <a:r>
              <a:rPr lang="ru-RU" sz="1100" dirty="0">
                <a:solidFill>
                  <a:srgbClr val="000000"/>
                </a:solidFill>
                <a:latin typeface="Times New Roman"/>
              </a:rPr>
              <a:t> 10-12 градус </a:t>
            </a:r>
            <a:r>
              <a:rPr lang="ru-RU" sz="1100" dirty="0" err="1">
                <a:solidFill>
                  <a:srgbClr val="000000"/>
                </a:solidFill>
                <a:latin typeface="Times New Roman"/>
              </a:rPr>
              <a:t>жылы</a:t>
            </a:r>
            <a:r>
              <a:rPr lang="ru-RU" sz="1100" dirty="0">
                <a:solidFill>
                  <a:srgbClr val="000000"/>
                </a:solidFill>
                <a:latin typeface="Times New Roman"/>
              </a:rPr>
              <a:t>.</a:t>
            </a:r>
          </a:p>
          <a:p>
            <a:pPr lvl="0" algn="just"/>
            <a:endParaRPr lang="ru-RU" sz="1100" dirty="0">
              <a:solidFill>
                <a:srgbClr val="000000"/>
              </a:solidFill>
              <a:latin typeface="Times New Roman"/>
            </a:endParaRPr>
          </a:p>
          <a:p>
            <a:pPr lvl="0" algn="ctr"/>
            <a:r>
              <a:rPr lang="kk-KZ" sz="1100" b="1" dirty="0">
                <a:solidFill>
                  <a:srgbClr val="000000"/>
                </a:solidFill>
                <a:latin typeface="Times New Roman" pitchFamily="18" charset="0"/>
                <a:cs typeface="Times New Roman" pitchFamily="18" charset="0"/>
                <a:sym typeface="+mn-ea"/>
              </a:rPr>
              <a:t>Түнде 29 сәуірге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altLang="ru-RU"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altLang="ru-RU" sz="1100" b="1" dirty="0">
                <a:solidFill>
                  <a:srgbClr val="000000"/>
                </a:solidFill>
                <a:latin typeface="Times New Roman" panose="02020603050405020304" pitchFamily="18" charset="0"/>
                <a:cs typeface="Times New Roman" panose="02020603050405020304" pitchFamily="18" charset="0"/>
                <a:sym typeface="+mn-ea"/>
              </a:rPr>
              <a:t> 28 </a:t>
            </a:r>
            <a:r>
              <a:rPr lang="ru-RU" altLang="ru-RU" sz="1100" b="1" dirty="0" err="1">
                <a:solidFill>
                  <a:srgbClr val="000000"/>
                </a:solidFill>
                <a:latin typeface="Times New Roman" panose="02020603050405020304" pitchFamily="18" charset="0"/>
                <a:cs typeface="Times New Roman" panose="02020603050405020304" pitchFamily="18" charset="0"/>
                <a:sym typeface="+mn-ea"/>
              </a:rPr>
              <a:t>сәуір</a:t>
            </a:r>
            <a:r>
              <a:rPr lang="ru-RU" alt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b="1" dirty="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100" b="1" dirty="0">
                <a:solidFill>
                  <a:srgbClr val="000000"/>
                </a:solidFill>
                <a:latin typeface="Times New Roman" panose="02020603050405020304" pitchFamily="18" charset="0"/>
                <a:cs typeface="Times New Roman" panose="02020603050405020304" pitchFamily="18" charset="0"/>
                <a:sym typeface="+mn-ea"/>
              </a:rPr>
              <a:t> 29 </a:t>
            </a:r>
            <a:r>
              <a:rPr lang="ru-RU" sz="1100" b="1" dirty="0" err="1">
                <a:solidFill>
                  <a:srgbClr val="000000"/>
                </a:solidFill>
                <a:latin typeface="Times New Roman" panose="02020603050405020304" pitchFamily="18" charset="0"/>
                <a:cs typeface="Times New Roman" panose="02020603050405020304" pitchFamily="18" charset="0"/>
                <a:sym typeface="+mn-ea"/>
              </a:rPr>
              <a:t>сәуір</a:t>
            </a:r>
            <a:r>
              <a:rPr lang="ru-RU" sz="1100" b="1" dirty="0">
                <a:solidFill>
                  <a:srgbClr val="000000"/>
                </a:solidFill>
                <a:latin typeface="Times New Roman" panose="02020603050405020304" pitchFamily="18" charset="0"/>
                <a:cs typeface="Times New Roman" panose="02020603050405020304" pitchFamily="18" charset="0"/>
                <a:sym typeface="+mn-ea"/>
              </a:rPr>
              <a:t> 08 с. </a:t>
            </a:r>
            <a:r>
              <a:rPr lang="ru-RU" sz="1100" b="1" dirty="0" err="1">
                <a:solidFill>
                  <a:srgbClr val="000000"/>
                </a:solidFill>
                <a:latin typeface="Times New Roman" panose="02020603050405020304" pitchFamily="18" charset="0"/>
                <a:cs typeface="Times New Roman" panose="02020603050405020304" pitchFamily="18" charset="0"/>
                <a:sym typeface="+mn-ea"/>
              </a:rPr>
              <a:t>дейін</a:t>
            </a:r>
            <a:endParaRPr lang="ru-RU"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ru-RU" sz="1100" dirty="0" err="1">
                <a:solidFill>
                  <a:srgbClr val="000000"/>
                </a:solidFill>
                <a:latin typeface="Times New Roman"/>
              </a:rPr>
              <a:t>Көшпелі</a:t>
            </a:r>
            <a:r>
              <a:rPr lang="ru-RU" sz="1100" dirty="0">
                <a:solidFill>
                  <a:srgbClr val="000000"/>
                </a:solidFill>
                <a:latin typeface="Times New Roman"/>
              </a:rPr>
              <a:t> </a:t>
            </a:r>
            <a:r>
              <a:rPr lang="ru-RU" sz="1100" dirty="0" err="1">
                <a:solidFill>
                  <a:srgbClr val="000000"/>
                </a:solidFill>
                <a:latin typeface="Times New Roman"/>
              </a:rPr>
              <a:t>бұлтты</a:t>
            </a:r>
            <a:r>
              <a:rPr lang="ru-RU" sz="1100" dirty="0">
                <a:solidFill>
                  <a:srgbClr val="000000"/>
                </a:solidFill>
                <a:latin typeface="Times New Roman"/>
              </a:rPr>
              <a:t>, </a:t>
            </a:r>
            <a:r>
              <a:rPr lang="ru-RU" sz="1100" dirty="0" err="1">
                <a:solidFill>
                  <a:srgbClr val="000000"/>
                </a:solidFill>
                <a:latin typeface="Times New Roman"/>
              </a:rPr>
              <a:t>жауын-шашынсыз</a:t>
            </a:r>
            <a:r>
              <a:rPr lang="ru-RU" sz="1100" dirty="0">
                <a:solidFill>
                  <a:srgbClr val="000000"/>
                </a:solidFill>
                <a:latin typeface="Times New Roman"/>
              </a:rPr>
              <a:t>. </a:t>
            </a:r>
            <a:r>
              <a:rPr lang="ru-RU" sz="1100" dirty="0" err="1">
                <a:solidFill>
                  <a:srgbClr val="000000"/>
                </a:solidFill>
                <a:latin typeface="Times New Roman"/>
              </a:rPr>
              <a:t>Жел</a:t>
            </a:r>
            <a:r>
              <a:rPr lang="ru-RU" sz="1100" dirty="0">
                <a:solidFill>
                  <a:srgbClr val="000000"/>
                </a:solidFill>
                <a:latin typeface="Times New Roman"/>
              </a:rPr>
              <a:t> </a:t>
            </a:r>
            <a:r>
              <a:rPr lang="ru-RU" sz="1100" dirty="0" err="1">
                <a:solidFill>
                  <a:srgbClr val="000000"/>
                </a:solidFill>
                <a:latin typeface="Times New Roman"/>
              </a:rPr>
              <a:t>оңтүстік-батыстан</a:t>
            </a:r>
            <a:r>
              <a:rPr lang="ru-RU" sz="1100" dirty="0">
                <a:solidFill>
                  <a:srgbClr val="000000"/>
                </a:solidFill>
                <a:latin typeface="Times New Roman"/>
              </a:rPr>
              <a:t> </a:t>
            </a:r>
            <a:r>
              <a:rPr lang="ru-RU" sz="1100" dirty="0" err="1">
                <a:solidFill>
                  <a:srgbClr val="000000"/>
                </a:solidFill>
                <a:latin typeface="Times New Roman"/>
              </a:rPr>
              <a:t>соғады</a:t>
            </a:r>
            <a:r>
              <a:rPr lang="ru-RU" sz="1100" dirty="0">
                <a:solidFill>
                  <a:srgbClr val="000000"/>
                </a:solidFill>
                <a:latin typeface="Times New Roman"/>
              </a:rPr>
              <a:t>, </a:t>
            </a:r>
            <a:r>
              <a:rPr lang="ru-RU" sz="1100" dirty="0" err="1">
                <a:solidFill>
                  <a:srgbClr val="000000"/>
                </a:solidFill>
                <a:latin typeface="Times New Roman"/>
              </a:rPr>
              <a:t>күші</a:t>
            </a:r>
            <a:r>
              <a:rPr lang="ru-RU" sz="1100" dirty="0">
                <a:solidFill>
                  <a:srgbClr val="000000"/>
                </a:solidFill>
                <a:latin typeface="Times New Roman"/>
              </a:rPr>
              <a:t> 5-10 м/с. </a:t>
            </a:r>
            <a:r>
              <a:rPr lang="ru-RU" sz="1100" dirty="0" err="1">
                <a:solidFill>
                  <a:srgbClr val="000000"/>
                </a:solidFill>
                <a:latin typeface="Times New Roman"/>
              </a:rPr>
              <a:t>Ауа</a:t>
            </a:r>
            <a:r>
              <a:rPr lang="ru-RU" sz="1100" dirty="0">
                <a:solidFill>
                  <a:srgbClr val="000000"/>
                </a:solidFill>
                <a:latin typeface="Times New Roman"/>
              </a:rPr>
              <a:t> </a:t>
            </a:r>
            <a:r>
              <a:rPr lang="ru-RU" sz="1100" dirty="0" err="1">
                <a:solidFill>
                  <a:srgbClr val="000000"/>
                </a:solidFill>
                <a:latin typeface="Times New Roman"/>
              </a:rPr>
              <a:t>температурасы</a:t>
            </a:r>
            <a:r>
              <a:rPr lang="ru-RU" sz="1100" dirty="0">
                <a:solidFill>
                  <a:srgbClr val="000000"/>
                </a:solidFill>
                <a:latin typeface="Times New Roman"/>
              </a:rPr>
              <a:t> 3-5 градус </a:t>
            </a:r>
            <a:r>
              <a:rPr lang="ru-RU" sz="1100" dirty="0" err="1">
                <a:solidFill>
                  <a:srgbClr val="000000"/>
                </a:solidFill>
                <a:latin typeface="Times New Roman"/>
              </a:rPr>
              <a:t>жылы</a:t>
            </a:r>
            <a:r>
              <a:rPr lang="kk-KZ" sz="1100" dirty="0">
                <a:latin typeface="Times New Roman" pitchFamily="18" charset="0"/>
                <a:cs typeface="Times New Roman" pitchFamily="18" charset="0"/>
              </a:rPr>
              <a:t>.</a:t>
            </a: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57168" y="2381320"/>
            <a:ext cx="4651184"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a:solidFill>
                  <a:srgbClr val="000000"/>
                </a:solidFill>
                <a:latin typeface="Times New Roman" panose="02020603050405020304" pitchFamily="18" charset="0"/>
                <a:cs typeface="Times New Roman" panose="02020603050405020304" pitchFamily="18" charset="0"/>
                <a:sym typeface="+mn-ea"/>
              </a:rPr>
              <a:t>28 сәуір </a:t>
            </a:r>
            <a:r>
              <a:rPr lang="kk-KZ" sz="1100" dirty="0">
                <a:solidFill>
                  <a:srgbClr val="000000"/>
                </a:solidFill>
                <a:latin typeface="Times New Roman" panose="02020603050405020304" pitchFamily="18" charset="0"/>
                <a:cs typeface="Times New Roman" panose="02020603050405020304" pitchFamily="18" charset="0"/>
                <a:sym typeface="+mn-ea"/>
              </a:rPr>
              <a:t>тәулік бойы, </a:t>
            </a:r>
            <a:r>
              <a:rPr lang="kk-KZ" sz="1100" b="1" dirty="0">
                <a:solidFill>
                  <a:srgbClr val="000000"/>
                </a:solidFill>
                <a:latin typeface="Times New Roman" panose="02020603050405020304" pitchFamily="18" charset="0"/>
                <a:cs typeface="Times New Roman" panose="02020603050405020304" pitchFamily="18" charset="0"/>
                <a:sym typeface="+mn-ea"/>
              </a:rPr>
              <a:t>29 сәуір </a:t>
            </a:r>
            <a:r>
              <a:rPr lang="kk-KZ" sz="1100" dirty="0">
                <a:solidFill>
                  <a:srgbClr val="000000"/>
                </a:solidFill>
                <a:latin typeface="Times New Roman" panose="02020603050405020304" pitchFamily="18" charset="0"/>
                <a:cs typeface="Times New Roman" panose="02020603050405020304" pitchFamily="18" charset="0"/>
                <a:sym typeface="+mn-ea"/>
              </a:rPr>
              <a:t>түнде метеорологиялық жағдайлар қала атмосферасында ластаушы заттардың</a:t>
            </a:r>
            <a:r>
              <a:rPr lang="kk-KZ" sz="1100" b="1" dirty="0">
                <a:solidFill>
                  <a:srgbClr val="000000"/>
                </a:solidFill>
                <a:latin typeface="Times New Roman" panose="02020603050405020304" pitchFamily="18" charset="0"/>
                <a:cs typeface="Times New Roman" panose="02020603050405020304" pitchFamily="18" charset="0"/>
                <a:sym typeface="+mn-ea"/>
              </a:rPr>
              <a:t> сейілуіне </a:t>
            </a:r>
            <a:r>
              <a:rPr lang="kk-KZ" sz="1100" dirty="0">
                <a:solidFill>
                  <a:srgbClr val="000000"/>
                </a:solidFill>
                <a:latin typeface="Times New Roman" panose="02020603050405020304" pitchFamily="18" charset="0"/>
                <a:cs typeface="Times New Roman" panose="02020603050405020304" pitchFamily="18" charset="0"/>
                <a:sym typeface="+mn-ea"/>
              </a:rPr>
              <a:t>ықпал етеді. Жалпы қала бойынша ауаның ластану деңгейінің  </a:t>
            </a:r>
            <a:r>
              <a:rPr lang="kk-KZ" sz="1100" b="1" dirty="0">
                <a:solidFill>
                  <a:srgbClr val="000000"/>
                </a:solidFill>
                <a:latin typeface="Times New Roman" panose="02020603050405020304" pitchFamily="18" charset="0"/>
                <a:cs typeface="Times New Roman" panose="02020603050405020304" pitchFamily="18" charset="0"/>
                <a:sym typeface="+mn-ea"/>
              </a:rPr>
              <a:t>төмен</a:t>
            </a:r>
            <a:r>
              <a:rPr lang="kk-KZ" sz="1100" dirty="0">
                <a:solidFill>
                  <a:srgbClr val="000000"/>
                </a:solidFill>
                <a:latin typeface="Times New Roman" panose="02020603050405020304" pitchFamily="18" charset="0"/>
                <a:cs typeface="Times New Roman" panose="02020603050405020304" pitchFamily="18" charset="0"/>
                <a:sym typeface="+mn-ea"/>
              </a:rPr>
              <a:t> болуы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Хамитова</a:t>
            </a:r>
            <a:r>
              <a:rPr lang="ru-RU" altLang="ru-RU" sz="1200" b="1" i="1" dirty="0">
                <a:solidFill>
                  <a:srgbClr val="000000"/>
                </a:solidFill>
                <a:latin typeface="Times New Roman" panose="02020603050405020304" pitchFamily="18" charset="0"/>
                <a:cs typeface="Times New Roman" panose="02020603050405020304" pitchFamily="18" charset="0"/>
              </a:rPr>
              <a:t> Г. / </a:t>
            </a:r>
            <a:r>
              <a:rPr lang="ru-RU" altLang="ru-RU" sz="1200" b="1" i="1" dirty="0" err="1">
                <a:solidFill>
                  <a:srgbClr val="000000"/>
                </a:solidFill>
                <a:latin typeface="Times New Roman" panose="02020603050405020304" pitchFamily="18" charset="0"/>
                <a:cs typeface="Times New Roman" panose="02020603050405020304" pitchFamily="18" charset="0"/>
              </a:rPr>
              <a:t>Ищанов</a:t>
            </a:r>
            <a:r>
              <a:rPr lang="ru-RU" altLang="ru-RU" sz="1200" b="1" i="1" dirty="0">
                <a:solidFill>
                  <a:srgbClr val="000000"/>
                </a:solidFill>
                <a:latin typeface="Times New Roman" panose="02020603050405020304" pitchFamily="18" charset="0"/>
                <a:cs typeface="Times New Roman" panose="02020603050405020304" pitchFamily="18" charset="0"/>
              </a:rPr>
              <a:t>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41525</TotalTime>
  <Words>605</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7542</cp:revision>
  <cp:lastPrinted>2021-07-01T03:56:27Z</cp:lastPrinted>
  <dcterms:created xsi:type="dcterms:W3CDTF">2018-03-27T06:03:00Z</dcterms:created>
  <dcterms:modified xsi:type="dcterms:W3CDTF">2026-04-27T07:24:32Z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