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456" autoAdjust="0"/>
  </p:normalViewPr>
  <p:slideViewPr>
    <p:cSldViewPr showGuides="1">
      <p:cViewPr varScale="1">
        <p:scale>
          <a:sx n="120" d="100"/>
          <a:sy n="120" d="100"/>
        </p:scale>
        <p:origin x="2150"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45687433"/>
              </p:ext>
            </p:extLst>
          </p:nvPr>
        </p:nvGraphicFramePr>
        <p:xfrm>
          <a:off x="307976" y="2708920"/>
          <a:ext cx="4386677" cy="2520280"/>
        </p:xfrm>
        <a:graphic>
          <a:graphicData uri="http://schemas.openxmlformats.org/drawingml/2006/table">
            <a:tbl>
              <a:tblPr/>
              <a:tblGrid>
                <a:gridCol w="4386677">
                  <a:extLst>
                    <a:ext uri="{9D8B030D-6E8A-4147-A177-3AD203B41FA5}">
                      <a16:colId xmlns:a16="http://schemas.microsoft.com/office/drawing/2014/main"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116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a:solidFill>
                            <a:srgbClr val="002060"/>
                          </a:solidFill>
                          <a:latin typeface="Times New Roman" panose="02020603050405020304" pitchFamily="18" charset="0"/>
                          <a:cs typeface="Times New Roman" panose="02020603050405020304" pitchFamily="18" charset="0"/>
                        </a:rPr>
                        <a:t>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26 сәуір </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5006998" y="114301"/>
            <a:ext cx="4681538" cy="341632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algn="ctr"/>
            <a:r>
              <a:rPr lang="kk-KZ" sz="1200" b="1" dirty="0">
                <a:latin typeface="Times New Roman" panose="02020603050405020304" pitchFamily="18" charset="0"/>
                <a:cs typeface="Times New Roman" panose="02020603050405020304" pitchFamily="18" charset="0"/>
              </a:rPr>
              <a:t>27 сәуірге ауа-райы болжамы</a:t>
            </a:r>
            <a:endParaRPr lang="kk-KZ" sz="1200" b="1" dirty="0">
              <a:solidFill>
                <a:prstClr val="black"/>
              </a:solidFill>
              <a:latin typeface="Times New Roman" panose="02020603050405020304" pitchFamily="18" charset="0"/>
              <a:cs typeface="Times New Roman" panose="02020603050405020304" pitchFamily="18" charset="0"/>
            </a:endParaRPr>
          </a:p>
          <a:p>
            <a:pPr algn="ctr"/>
            <a:r>
              <a:rPr lang="kk-KZ" altLang="ru-RU" sz="1200" b="1" dirty="0">
                <a:solidFill>
                  <a:prstClr val="black"/>
                </a:solidFill>
                <a:latin typeface="Times New Roman" panose="02020603050405020304" pitchFamily="18" charset="0"/>
                <a:cs typeface="Times New Roman" panose="02020603050405020304" pitchFamily="18" charset="0"/>
              </a:rPr>
              <a:t>26 сәуір сағ. 20-дан 27 сәуір сағ. 20-ға дейін</a:t>
            </a:r>
          </a:p>
          <a:p>
            <a:pPr algn="ctr"/>
            <a:endParaRPr lang="ru-RU" altLang="ru-RU" sz="600" b="1" dirty="0">
              <a:solidFill>
                <a:prstClr val="black"/>
              </a:solidFill>
              <a:latin typeface="Times New Roman" panose="02020603050405020304" pitchFamily="18" charset="0"/>
              <a:cs typeface="Times New Roman" panose="02020603050405020304" pitchFamily="18" charset="0"/>
            </a:endParaRPr>
          </a:p>
          <a:p>
            <a:pPr indent="361950" algn="just"/>
            <a:r>
              <a:rPr lang="ru-RU" sz="1200" dirty="0">
                <a:solidFill>
                  <a:prstClr val="black"/>
                </a:solidFill>
                <a:latin typeface="Times New Roman" panose="02020603050405020304" pitchFamily="18" charset="0"/>
                <a:cs typeface="Times New Roman" panose="02020603050405020304" pitchFamily="18" charset="0"/>
              </a:rPr>
              <a:t>Көшпелі </a:t>
            </a:r>
            <a:r>
              <a:rPr lang="ru-RU" sz="1200" dirty="0" err="1">
                <a:solidFill>
                  <a:prstClr val="black"/>
                </a:solidFill>
                <a:latin typeface="Times New Roman" panose="02020603050405020304" pitchFamily="18" charset="0"/>
                <a:cs typeface="Times New Roman" panose="02020603050405020304" pitchFamily="18" charset="0"/>
              </a:rPr>
              <a:t>бұлтты</a:t>
            </a:r>
            <a:r>
              <a:rPr lang="ru-RU" sz="1200" dirty="0">
                <a:solidFill>
                  <a:prstClr val="black"/>
                </a:solidFill>
                <a:latin typeface="Times New Roman" panose="02020603050405020304" pitchFamily="18" charset="0"/>
                <a:cs typeface="Times New Roman" panose="02020603050405020304" pitchFamily="18" charset="0"/>
              </a:rPr>
              <a:t>, жауын-шашынсыз</a:t>
            </a:r>
            <a:r>
              <a:rPr lang="kk-KZ" sz="1200" kern="900" dirty="0">
                <a:solidFill>
                  <a:srgbClr val="000000"/>
                </a:solidFill>
                <a:latin typeface="Times New Roman" panose="02020603050405020304" pitchFamily="18" charset="0"/>
                <a:ea typeface="Times New Roman" panose="02020603050405020304" pitchFamily="18" charset="0"/>
              </a:rPr>
              <a:t>. Оңтүстік-батыстан </a:t>
            </a:r>
            <a:r>
              <a:rPr lang="ru-RU" sz="1200" dirty="0" err="1">
                <a:solidFill>
                  <a:prstClr val="black"/>
                </a:solidFill>
                <a:latin typeface="Times New Roman" panose="02020603050405020304" pitchFamily="18" charset="0"/>
                <a:cs typeface="Times New Roman" panose="02020603050405020304" pitchFamily="18" charset="0"/>
              </a:rPr>
              <a:t>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9-14 м/с. </a:t>
            </a:r>
            <a:r>
              <a:rPr lang="ru-RU" sz="1200" dirty="0" err="1">
                <a:solidFill>
                  <a:prstClr val="black"/>
                </a:solidFill>
                <a:latin typeface="Times New Roman" panose="02020603050405020304" pitchFamily="18" charset="0"/>
                <a:cs typeface="Times New Roman" panose="02020603050405020304" pitchFamily="18" charset="0"/>
              </a:rPr>
              <a:t>Ауа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температурасы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2-4, </a:t>
            </a:r>
            <a:r>
              <a:rPr lang="ru-RU" sz="1200" dirty="0" err="1">
                <a:solidFill>
                  <a:prstClr val="black"/>
                </a:solidFill>
                <a:latin typeface="Times New Roman" panose="02020603050405020304" pitchFamily="18" charset="0"/>
                <a:cs typeface="Times New Roman" panose="02020603050405020304" pitchFamily="18" charset="0"/>
              </a:rPr>
              <a:t>күндіз</a:t>
            </a:r>
            <a:r>
              <a:rPr lang="ru-RU" sz="1200" dirty="0">
                <a:solidFill>
                  <a:prstClr val="black"/>
                </a:solidFill>
                <a:latin typeface="Times New Roman" panose="02020603050405020304" pitchFamily="18" charset="0"/>
                <a:cs typeface="Times New Roman" panose="02020603050405020304" pitchFamily="18" charset="0"/>
              </a:rPr>
              <a:t>               15-17 градус жылы.</a:t>
            </a:r>
          </a:p>
          <a:p>
            <a:pPr algn="just"/>
            <a:endParaRPr lang="ru-RU" sz="1200" dirty="0">
              <a:solidFill>
                <a:prstClr val="black"/>
              </a:solidFill>
              <a:latin typeface="Times New Roman" panose="02020603050405020304" pitchFamily="18" charset="0"/>
              <a:cs typeface="Times New Roman" panose="02020603050405020304" pitchFamily="18" charset="0"/>
            </a:endParaRPr>
          </a:p>
          <a:p>
            <a:pPr algn="ctr"/>
            <a:r>
              <a:rPr lang="ru-RU" sz="1200" b="1" dirty="0">
                <a:solidFill>
                  <a:prstClr val="black"/>
                </a:solidFill>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Түнде 28 сәуірге ауа-райы болжамы</a:t>
            </a:r>
            <a:endParaRPr lang="kk-KZ" sz="1200" b="1" dirty="0">
              <a:solidFill>
                <a:prstClr val="black"/>
              </a:solidFill>
              <a:latin typeface="Times New Roman" panose="02020603050405020304" pitchFamily="18" charset="0"/>
              <a:cs typeface="Times New Roman" panose="02020603050405020304" pitchFamily="18" charset="0"/>
            </a:endParaRPr>
          </a:p>
          <a:p>
            <a:pPr algn="ctr"/>
            <a:r>
              <a:rPr lang="kk-KZ" sz="1200" b="1" dirty="0">
                <a:latin typeface="Times New Roman" panose="02020603050405020304" pitchFamily="18" charset="0"/>
                <a:cs typeface="Times New Roman" panose="02020603050405020304" pitchFamily="18" charset="0"/>
              </a:rPr>
              <a:t>  27 сәуір сағ. 20-дан 28 сәуір сағ. 08-ге дейін </a:t>
            </a:r>
          </a:p>
          <a:p>
            <a:pPr algn="ctr"/>
            <a:endParaRPr lang="kk-KZ" sz="600" b="1" dirty="0">
              <a:latin typeface="Times New Roman" panose="02020603050405020304" pitchFamily="18" charset="0"/>
              <a:cs typeface="Times New Roman" panose="02020603050405020304" pitchFamily="18" charset="0"/>
            </a:endParaRPr>
          </a:p>
          <a:p>
            <a:pPr indent="361950" algn="just"/>
            <a:r>
              <a:rPr lang="ru-RU" sz="1200" dirty="0">
                <a:solidFill>
                  <a:prstClr val="black"/>
                </a:solidFill>
                <a:latin typeface="Times New Roman" panose="02020603050405020304" pitchFamily="18" charset="0"/>
                <a:cs typeface="Times New Roman" panose="02020603050405020304" pitchFamily="18" charset="0"/>
              </a:rPr>
              <a:t>Көшпелі </a:t>
            </a:r>
            <a:r>
              <a:rPr lang="ru-RU" sz="1200" dirty="0" err="1">
                <a:solidFill>
                  <a:prstClr val="black"/>
                </a:solidFill>
                <a:latin typeface="Times New Roman" panose="02020603050405020304" pitchFamily="18" charset="0"/>
                <a:cs typeface="Times New Roman" panose="02020603050405020304" pitchFamily="18" charset="0"/>
              </a:rPr>
              <a:t>бұлтты</a:t>
            </a:r>
            <a:r>
              <a:rPr lang="ru-RU" sz="1200" dirty="0">
                <a:solidFill>
                  <a:prstClr val="black"/>
                </a:solidFill>
                <a:latin typeface="Times New Roman" panose="02020603050405020304" pitchFamily="18" charset="0"/>
                <a:cs typeface="Times New Roman" panose="02020603050405020304" pitchFamily="18" charset="0"/>
              </a:rPr>
              <a:t>, жауын-шашынсыз</a:t>
            </a:r>
            <a:r>
              <a:rPr lang="kk-KZ" sz="1200" kern="900" dirty="0">
                <a:solidFill>
                  <a:srgbClr val="000000"/>
                </a:solidFill>
                <a:latin typeface="Times New Roman" panose="02020603050405020304" pitchFamily="18" charset="0"/>
                <a:ea typeface="Times New Roman" panose="02020603050405020304" pitchFamily="18" charset="0"/>
              </a:rPr>
              <a:t>. Оңтүстік-шығыстан </a:t>
            </a:r>
            <a:r>
              <a:rPr lang="ru-RU" sz="1200" dirty="0">
                <a:solidFill>
                  <a:prstClr val="black"/>
                </a:solidFill>
                <a:latin typeface="Times New Roman" panose="02020603050405020304" pitchFamily="18" charset="0"/>
                <a:cs typeface="Times New Roman" panose="02020603050405020304" pitchFamily="18" charset="0"/>
              </a:rPr>
              <a:t>жел </a:t>
            </a:r>
            <a:r>
              <a:rPr lang="ru-RU" sz="1200" dirty="0" err="1">
                <a:solidFill>
                  <a:prstClr val="black"/>
                </a:solidFill>
                <a:latin typeface="Times New Roman" panose="02020603050405020304" pitchFamily="18" charset="0"/>
                <a:cs typeface="Times New Roman" panose="02020603050405020304" pitchFamily="18" charset="0"/>
              </a:rPr>
              <a:t>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9-14 м/с. </a:t>
            </a:r>
            <a:r>
              <a:rPr lang="ru-RU" sz="1200" dirty="0" err="1">
                <a:solidFill>
                  <a:prstClr val="black"/>
                </a:solidFill>
                <a:latin typeface="Times New Roman" panose="02020603050405020304" pitchFamily="18" charset="0"/>
                <a:cs typeface="Times New Roman" panose="02020603050405020304" pitchFamily="18" charset="0"/>
              </a:rPr>
              <a:t>Ауа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температурасы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5-7 </a:t>
            </a:r>
            <a:r>
              <a:rPr lang="ru-RU" sz="1200" dirty="0">
                <a:latin typeface="Times New Roman" panose="02020603050405020304" pitchFamily="18" charset="0"/>
                <a:cs typeface="Times New Roman" panose="02020603050405020304" pitchFamily="18" charset="0"/>
              </a:rPr>
              <a:t>градус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just"/>
            <a:endParaRPr lang="ru-RU" sz="1200" dirty="0">
              <a:solidFill>
                <a:prstClr val="black"/>
              </a:solidFill>
              <a:latin typeface="Times New Roman" panose="02020603050405020304" pitchFamily="18" charset="0"/>
              <a:cs typeface="Times New Roman" panose="02020603050405020304" pitchFamily="18" charset="0"/>
            </a:endParaRPr>
          </a:p>
          <a:p>
            <a:pPr lvl="0" indent="266700" algn="just"/>
            <a:r>
              <a:rPr lang="ru-RU" sz="1200"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М</a:t>
            </a:r>
            <a:r>
              <a:rPr lang="ru-RU" sz="1200" dirty="0" err="1">
                <a:solidFill>
                  <a:prstClr val="black"/>
                </a:solidFill>
                <a:latin typeface="Times New Roman" panose="02020603050405020304" pitchFamily="18" charset="0"/>
                <a:cs typeface="Times New Roman" panose="02020603050405020304" pitchFamily="18" charset="0"/>
              </a:rPr>
              <a:t>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kk-KZ" sz="1200" dirty="0">
                <a:solidFill>
                  <a:prstClr val="black"/>
                </a:solidFill>
                <a:latin typeface="Times New Roman" panose="02020603050405020304" pitchFamily="18" charset="0"/>
                <a:cs typeface="Times New Roman" panose="02020603050405020304" pitchFamily="18" charset="0"/>
              </a:rPr>
              <a:t>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indent="266700"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болуы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a:p>
            <a:pPr algn="just"/>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099407207"/>
              </p:ext>
            </p:extLst>
          </p:nvPr>
        </p:nvGraphicFramePr>
        <p:xfrm>
          <a:off x="4989607" y="3999691"/>
          <a:ext cx="4716320" cy="2161713"/>
        </p:xfrm>
        <a:graphic>
          <a:graphicData uri="http://schemas.openxmlformats.org/drawingml/2006/table">
            <a:tbl>
              <a:tblPr firstRow="1" bandRow="1">
                <a:tableStyleId>{5C22544A-7EE6-4342-B048-85BDC9FD1C3A}</a:tableStyleId>
              </a:tblPr>
              <a:tblGrid>
                <a:gridCol w="1814814">
                  <a:extLst>
                    <a:ext uri="{9D8B030D-6E8A-4147-A177-3AD203B41FA5}">
                      <a16:colId xmlns:a16="http://schemas.microsoft.com/office/drawing/2014/main" val="3583770891"/>
                    </a:ext>
                  </a:extLst>
                </a:gridCol>
                <a:gridCol w="1447914">
                  <a:extLst>
                    <a:ext uri="{9D8B030D-6E8A-4147-A177-3AD203B41FA5}">
                      <a16:colId xmlns:a16="http://schemas.microsoft.com/office/drawing/2014/main" val="1276116030"/>
                    </a:ext>
                  </a:extLst>
                </a:gridCol>
                <a:gridCol w="1453592">
                  <a:extLst>
                    <a:ext uri="{9D8B030D-6E8A-4147-A177-3AD203B41FA5}">
                      <a16:colId xmlns:a16="http://schemas.microsoft.com/office/drawing/2014/main" val="2096923049"/>
                    </a:ext>
                  </a:extLst>
                </a:gridCol>
              </a:tblGrid>
              <a:tr h="39468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288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0.233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28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0.368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352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0.879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6337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173135012"/>
              </p:ext>
            </p:extLst>
          </p:nvPr>
        </p:nvGraphicFramePr>
        <p:xfrm>
          <a:off x="5091783" y="6198683"/>
          <a:ext cx="4768931" cy="579120"/>
        </p:xfrm>
        <a:graphic>
          <a:graphicData uri="http://schemas.openxmlformats.org/drawingml/2006/table">
            <a:tbl>
              <a:tblPr/>
              <a:tblGrid>
                <a:gridCol w="4768931">
                  <a:extLst>
                    <a:ext uri="{9D8B030D-6E8A-4147-A177-3AD203B41FA5}">
                      <a16:colId xmlns:a16="http://schemas.microsoft.com/office/drawing/2014/main" val="20000"/>
                    </a:ext>
                  </a:extLst>
                </a:gridCol>
              </a:tblGrid>
              <a:tr h="3821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жылғы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63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0654" y="3312234"/>
            <a:ext cx="473788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26 сәуір </a:t>
            </a:r>
          </a:p>
          <a:p>
            <a:pPr lvl="0" algn="ctr"/>
            <a:r>
              <a:rPr lang="ru-RU" altLang="ru-RU" sz="1200" b="1" dirty="0" err="1">
                <a:latin typeface="Times New Roman" panose="02020603050405020304" pitchFamily="18" charset="0"/>
                <a:cs typeface="Times New Roman" panose="02020603050405020304" pitchFamily="18" charset="0"/>
              </a:rPr>
              <a:t>Қостанай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extLst>
                    <a:ext uri="{9D8B030D-6E8A-4147-A177-3AD203B41FA5}">
                      <a16:colId xmlns:a16="http://schemas.microsoft.com/office/drawing/2014/main" val="20000"/>
                    </a:ext>
                  </a:extLst>
                </a:gridCol>
                <a:gridCol w="44450">
                  <a:extLst>
                    <a:ext uri="{9D8B030D-6E8A-4147-A177-3AD203B41FA5}">
                      <a16:colId xmlns:a16="http://schemas.microsoft.com/office/drawing/2014/main" val="20001"/>
                    </a:ext>
                  </a:extLst>
                </a:gridCol>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extLst>
                  <a:ext uri="{0D108BD9-81ED-4DB2-BD59-A6C34878D82A}">
                    <a16:rowId xmlns:a16="http://schemas.microsoft.com/office/drawing/2014/main" val="10000"/>
                  </a:ext>
                </a:extLst>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extLst>
                  <a:ext uri="{0D108BD9-81ED-4DB2-BD59-A6C34878D82A}">
                    <a16:rowId xmlns:a16="http://schemas.microsoft.com/office/drawing/2014/main" val="10001"/>
                  </a:ext>
                </a:extLst>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extLst>
                  <a:ext uri="{0D108BD9-81ED-4DB2-BD59-A6C34878D82A}">
                    <a16:rowId xmlns:a16="http://schemas.microsoft.com/office/drawing/2014/main" val="10002"/>
                  </a:ext>
                </a:extLst>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extLst>
                  <a:ext uri="{0D108BD9-81ED-4DB2-BD59-A6C34878D82A}">
                    <a16:rowId xmlns:a16="http://schemas.microsoft.com/office/drawing/2014/main" val="10003"/>
                  </a:ext>
                </a:extLst>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extLst>
                  <a:ext uri="{0D108BD9-81ED-4DB2-BD59-A6C34878D82A}">
                    <a16:rowId xmlns:a16="http://schemas.microsoft.com/office/drawing/2014/main" val="10004"/>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val="20000"/>
                      </a:ext>
                    </a:extLst>
                  </a:gridCol>
                  <a:gridCol w="2145506">
                    <a:extLst>
                      <a:ext uri="{9D8B030D-6E8A-4147-A177-3AD203B41FA5}">
                        <a16:colId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en-US"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34</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болжам</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Р. Маркевич /</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val="20000"/>
                    </a:ext>
                  </a:extLst>
                </a:gridCol>
                <a:gridCol w="2839775">
                  <a:extLst>
                    <a:ext uri="{9D8B030D-6E8A-4147-A177-3AD203B41FA5}">
                      <a16:colId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31367</TotalTime>
  <Words>587</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5688</cp:revision>
  <cp:lastPrinted>2021-07-01T07:38:07Z</cp:lastPrinted>
  <dcterms:created xsi:type="dcterms:W3CDTF">2018-03-27T06:03:00Z</dcterms:created>
  <dcterms:modified xsi:type="dcterms:W3CDTF">2026-04-26T08:06:05Z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