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6" d="100"/>
          <a:sy n="116" d="100"/>
        </p:scale>
        <p:origin x="2280"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4708146"/>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a:t>
                      </a:r>
                      <a:r>
                        <a:rPr lang="kk-KZ" altLang="x-none" sz="1600" b="1" i="1" dirty="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26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7993" y="125303"/>
            <a:ext cx="4820112" cy="2108269"/>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a:latin typeface="Times New Roman" panose="02020603050405020304" pitchFamily="18" charset="0"/>
                <a:cs typeface="Times New Roman" panose="02020603050405020304" pitchFamily="18" charset="0"/>
              </a:rPr>
              <a:t>27 сәуірге а</a:t>
            </a:r>
            <a:r>
              <a:rPr lang="kk-KZ" altLang="ru-RU" sz="1100" b="1" dirty="0">
                <a:latin typeface="Times New Roman" pitchFamily="18" charset="0"/>
                <a:cs typeface="Times New Roman" pitchFamily="18" charset="0"/>
              </a:rPr>
              <a:t>уа-райы болжамы</a:t>
            </a:r>
            <a:endParaRPr lang="ru-RU" altLang="ru-RU" sz="1100" b="1" dirty="0">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2026 ж. 26 </a:t>
            </a:r>
            <a:r>
              <a:rPr lang="kk-KZ" sz="1100" b="1" dirty="0">
                <a:latin typeface="Times New Roman" panose="02020603050405020304" pitchFamily="18" charset="0"/>
                <a:cs typeface="Times New Roman" panose="02020603050405020304" pitchFamily="18" charset="0"/>
              </a:rPr>
              <a:t>сәуір </a:t>
            </a:r>
            <a:r>
              <a:rPr lang="ru-RU" altLang="ru-RU" sz="1100" b="1" dirty="0" err="1">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20-дан</a:t>
            </a:r>
            <a:r>
              <a:rPr lang="ru-RU" sz="1100" b="1"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27 сәуір </a:t>
            </a:r>
            <a:r>
              <a:rPr lang="ru-RU" altLang="ru-RU" sz="1100" b="1" dirty="0" err="1">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endParaRPr>
          </a:p>
          <a:p>
            <a:pPr algn="ctr"/>
            <a:endParaRPr lang="ru-RU" altLang="ru-RU" sz="500" b="1" dirty="0">
              <a:solidFill>
                <a:srgbClr val="000000"/>
              </a:solidFill>
              <a:latin typeface="Times New Roman" pitchFamily="18" charset="0"/>
              <a:cs typeface="Times New Roman" pitchFamily="18" charset="0"/>
              <a:sym typeface="+mn-ea"/>
            </a:endParaRPr>
          </a:p>
          <a:p>
            <a:pPr indent="361950" algn="just"/>
            <a:r>
              <a:rPr lang="kk-KZ" sz="1100" dirty="0">
                <a:latin typeface="Times New Roman" panose="02020603050405020304" pitchFamily="18" charset="0"/>
                <a:cs typeface="Times New Roman" panose="02020603050405020304" pitchFamily="18" charset="0"/>
                <a:sym typeface="+mn-ea"/>
              </a:rPr>
              <a:t>Аздаған бұлтты</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sym typeface="+mn-ea"/>
              </a:rPr>
              <a:t>жауын-шашынсыз. Оңтүстік-шығыстан </a:t>
            </a:r>
            <a:r>
              <a:rPr lang="kk-KZ" altLang="ru-RU" sz="1100" dirty="0">
                <a:latin typeface="Times New Roman" panose="02020603050405020304" pitchFamily="18" charset="0"/>
                <a:cs typeface="Times New Roman" panose="02020603050405020304" pitchFamily="18" charset="0"/>
                <a:sym typeface="+mn-ea"/>
              </a:rPr>
              <a:t>жел соғады</a:t>
            </a:r>
            <a:r>
              <a:rPr lang="kk-KZ" sz="1100" dirty="0">
                <a:latin typeface="Times New Roman" panose="02020603050405020304" pitchFamily="18" charset="0"/>
                <a:cs typeface="Times New Roman" panose="02020603050405020304" pitchFamily="18" charset="0"/>
              </a:rPr>
              <a:t>, күші 7-12, күндіз екпіні 15 м/с. </a:t>
            </a:r>
            <a:r>
              <a:rPr lang="kk-KZ" sz="1100" kern="1400" dirty="0">
                <a:solidFill>
                  <a:srgbClr val="000000"/>
                </a:solidFill>
                <a:latin typeface="Times New Roman" panose="02020603050405020304" pitchFamily="18" charset="0"/>
                <a:ea typeface="Times New Roman" panose="02020603050405020304" pitchFamily="18" charset="0"/>
              </a:rPr>
              <a:t>Ауа температурасы түнде 2-4, күндіз                16-18 градус жылы болады. </a:t>
            </a:r>
          </a:p>
          <a:p>
            <a:pPr indent="361950" algn="just"/>
            <a:endParaRPr lang="kk-KZ" altLang="ru-RU" sz="500" b="1" dirty="0">
              <a:latin typeface="Times New Roman" panose="02020603050405020304" pitchFamily="18" charset="0"/>
              <a:cs typeface="Times New Roman" panose="02020603050405020304" pitchFamily="18" charset="0"/>
              <a:sym typeface="+mn-ea"/>
            </a:endParaRPr>
          </a:p>
          <a:p>
            <a:pPr algn="ctr"/>
            <a:r>
              <a:rPr lang="kk-KZ" altLang="ru-RU" sz="1100" b="1" dirty="0">
                <a:latin typeface="Times New Roman" panose="02020603050405020304" pitchFamily="18" charset="0"/>
                <a:cs typeface="Times New Roman" panose="02020603050405020304" pitchFamily="18" charset="0"/>
                <a:sym typeface="+mn-ea"/>
              </a:rPr>
              <a:t>Түнде 28 сәуірге ауа-райы болжамы</a:t>
            </a:r>
            <a:endParaRPr lang="kk-KZ" sz="1100" b="1" dirty="0">
              <a:solidFill>
                <a:srgbClr val="000000"/>
              </a:solidFill>
              <a:latin typeface="Times New Roman" pitchFamily="18" charset="0"/>
              <a:cs typeface="Times New Roman" pitchFamily="18" charset="0"/>
            </a:endParaRPr>
          </a:p>
          <a:p>
            <a:pPr algn="ctr"/>
            <a:r>
              <a:rPr lang="ru-RU" sz="1100" b="1" dirty="0">
                <a:solidFill>
                  <a:srgbClr val="000000"/>
                </a:solidFill>
                <a:latin typeface="Times New Roman" pitchFamily="18" charset="0"/>
                <a:cs typeface="Times New Roman" pitchFamily="18" charset="0"/>
              </a:rPr>
              <a:t>2026 ж. </a:t>
            </a:r>
            <a:r>
              <a:rPr lang="kk-KZ" sz="1100" b="1" dirty="0">
                <a:solidFill>
                  <a:srgbClr val="000000"/>
                </a:solidFill>
                <a:latin typeface="Times New Roman" pitchFamily="18" charset="0"/>
                <a:cs typeface="Times New Roman" pitchFamily="18" charset="0"/>
              </a:rPr>
              <a:t>27 сәуір </a:t>
            </a:r>
            <a:r>
              <a:rPr lang="ru-RU" sz="1100" b="1" dirty="0" err="1">
                <a:solidFill>
                  <a:srgbClr val="000000"/>
                </a:solidFill>
                <a:latin typeface="Times New Roman" pitchFamily="18" charset="0"/>
                <a:cs typeface="Times New Roman" pitchFamily="18" charset="0"/>
              </a:rPr>
              <a:t>сағ</a:t>
            </a:r>
            <a:r>
              <a:rPr lang="ru-RU" sz="1100" b="1" dirty="0">
                <a:solidFill>
                  <a:srgbClr val="000000"/>
                </a:solidFill>
                <a:latin typeface="Times New Roman" pitchFamily="18" charset="0"/>
                <a:cs typeface="Times New Roman" pitchFamily="18" charset="0"/>
              </a:rPr>
              <a:t>. 20-дан </a:t>
            </a:r>
            <a:r>
              <a:rPr lang="ru-RU" sz="1100" b="1" dirty="0" err="1">
                <a:solidFill>
                  <a:srgbClr val="000000"/>
                </a:solidFill>
                <a:latin typeface="Times New Roman" pitchFamily="18" charset="0"/>
                <a:cs typeface="Times New Roman" pitchFamily="18" charset="0"/>
              </a:rPr>
              <a:t>бастап</a:t>
            </a:r>
            <a:r>
              <a:rPr lang="ru-RU" sz="1100" b="1" dirty="0">
                <a:latin typeface="Times New Roman" panose="02020603050405020304" pitchFamily="18" charset="0"/>
                <a:cs typeface="Times New Roman" panose="02020603050405020304" pitchFamily="18" charset="0"/>
              </a:rPr>
              <a:t> 28 </a:t>
            </a:r>
            <a:r>
              <a:rPr lang="ru-RU" sz="1100" b="1" dirty="0" err="1">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itchFamily="18" charset="0"/>
                <a:cs typeface="Times New Roman" pitchFamily="18" charset="0"/>
              </a:rPr>
              <a:t>сағ</a:t>
            </a:r>
            <a:r>
              <a:rPr lang="ru-RU" sz="1100" b="1" dirty="0">
                <a:solidFill>
                  <a:srgbClr val="000000"/>
                </a:solidFill>
                <a:latin typeface="Times New Roman" pitchFamily="18" charset="0"/>
                <a:cs typeface="Times New Roman" pitchFamily="18" charset="0"/>
              </a:rPr>
              <a:t>. 08-ге </a:t>
            </a:r>
            <a:r>
              <a:rPr lang="ru-RU" sz="1100" b="1" dirty="0" err="1">
                <a:solidFill>
                  <a:srgbClr val="000000"/>
                </a:solidFill>
                <a:latin typeface="Times New Roman" pitchFamily="18" charset="0"/>
                <a:cs typeface="Times New Roman" pitchFamily="18" charset="0"/>
              </a:rPr>
              <a:t>дейін</a:t>
            </a:r>
            <a:endParaRPr lang="ru-RU" sz="1100" b="1" dirty="0">
              <a:solidFill>
                <a:srgbClr val="000000"/>
              </a:solidFill>
              <a:latin typeface="Times New Roman" pitchFamily="18" charset="0"/>
              <a:cs typeface="Times New Roman" pitchFamily="18" charset="0"/>
            </a:endParaRPr>
          </a:p>
          <a:p>
            <a:pPr algn="ctr"/>
            <a:endParaRPr lang="ru-RU" sz="600" b="1" dirty="0">
              <a:solidFill>
                <a:srgbClr val="000000"/>
              </a:solidFill>
              <a:latin typeface="Times New Roman" pitchFamily="18" charset="0"/>
              <a:cs typeface="Times New Roman" pitchFamily="18" charset="0"/>
            </a:endParaRPr>
          </a:p>
          <a:p>
            <a:pPr indent="361950" algn="just"/>
            <a:r>
              <a:rPr lang="kk-KZ" sz="1100" dirty="0">
                <a:latin typeface="Times New Roman" panose="02020603050405020304" pitchFamily="18" charset="0"/>
                <a:cs typeface="Times New Roman" panose="02020603050405020304" pitchFamily="18" charset="0"/>
                <a:sym typeface="+mn-ea"/>
              </a:rPr>
              <a:t>Көшпелі бұлтты, аздаған жаңбыр жауады. Оңтүстік-шығыстан </a:t>
            </a:r>
            <a:r>
              <a:rPr lang="kk-KZ" altLang="ru-RU" sz="1100" dirty="0">
                <a:latin typeface="Times New Roman" panose="02020603050405020304" pitchFamily="18" charset="0"/>
                <a:cs typeface="Times New Roman" panose="02020603050405020304" pitchFamily="18" charset="0"/>
                <a:sym typeface="+mn-ea"/>
              </a:rPr>
              <a:t>жел соғады</a:t>
            </a:r>
            <a:r>
              <a:rPr lang="kk-KZ" sz="1100" dirty="0">
                <a:latin typeface="Times New Roman" panose="02020603050405020304" pitchFamily="18" charset="0"/>
                <a:cs typeface="Times New Roman" panose="02020603050405020304" pitchFamily="18" charset="0"/>
              </a:rPr>
              <a:t>, күші 7-12 м/с. Ауа температурасы 10-12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29152612"/>
              </p:ext>
            </p:extLst>
          </p:nvPr>
        </p:nvGraphicFramePr>
        <p:xfrm>
          <a:off x="5045630" y="4149080"/>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val="3583770891"/>
                    </a:ext>
                  </a:extLst>
                </a:gridCol>
                <a:gridCol w="1425868">
                  <a:extLst>
                    <a:ext uri="{9D8B030D-6E8A-4147-A177-3AD203B41FA5}">
                      <a16:colId xmlns:a16="http://schemas.microsoft.com/office/drawing/2014/main" val="1276116030"/>
                    </a:ext>
                  </a:extLst>
                </a:gridCol>
                <a:gridCol w="1353860">
                  <a:extLst>
                    <a:ext uri="{9D8B030D-6E8A-4147-A177-3AD203B41FA5}">
                      <a16:colId xmlns:a16="http://schemas.microsoft.com/office/drawing/2014/main"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a:solidFill>
                            <a:schemeClr val="tx1"/>
                          </a:solidFill>
                          <a:latin typeface="Times New Roman" panose="02020603050405020304" pitchFamily="18" charset="0"/>
                          <a:cs typeface="Times New Roman" panose="02020603050405020304" pitchFamily="18" charset="0"/>
                        </a:rPr>
                        <a:t>Күкірсутек</a:t>
                      </a:r>
                      <a:r>
                        <a:rPr lang="kk-KZ" sz="1100" baseline="0" dirty="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0.501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61052" y="3680582"/>
            <a:ext cx="471490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26 сәуірге</a:t>
            </a:r>
            <a:r>
              <a:rPr lang="ru-RU" altLang="ru-RU" sz="1200" b="1" dirty="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7993" y="2180433"/>
            <a:ext cx="4790173"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9875" algn="just"/>
            <a:r>
              <a:rPr lang="kk-KZ" sz="1100" dirty="0">
                <a:solidFill>
                  <a:schemeClr val="tx1"/>
                </a:solidFill>
                <a:latin typeface="Times New Roman" panose="02020603050405020304" pitchFamily="18" charset="0"/>
                <a:cs typeface="Times New Roman" panose="02020603050405020304" pitchFamily="18" charset="0"/>
              </a:rPr>
              <a:t>2026 жылғы </a:t>
            </a:r>
            <a:r>
              <a:rPr lang="ru-RU" sz="1100" dirty="0">
                <a:solidFill>
                  <a:schemeClr val="tx1"/>
                </a:solidFill>
                <a:latin typeface="Times New Roman" panose="02020603050405020304" pitchFamily="18" charset="0"/>
                <a:cs typeface="Times New Roman" panose="02020603050405020304" pitchFamily="18" charset="0"/>
              </a:rPr>
              <a:t>27 </a:t>
            </a:r>
            <a:r>
              <a:rPr lang="ru-RU" sz="1100" dirty="0" err="1">
                <a:solidFill>
                  <a:schemeClr val="tx1"/>
                </a:solidFill>
                <a:latin typeface="Times New Roman" panose="02020603050405020304" pitchFamily="18" charset="0"/>
                <a:cs typeface="Times New Roman" panose="02020603050405020304" pitchFamily="18" charset="0"/>
              </a:rPr>
              <a:t>сәуірде</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28 сәуірде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indent="269875"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rgbClr val="000000"/>
                </a:solidFill>
                <a:latin typeface="Times New Roman" panose="02020603050405020304" pitchFamily="18" charset="0"/>
                <a:cs typeface="Times New Roman" panose="02020603050405020304" pitchFamily="18" charset="0"/>
              </a:rPr>
              <a:t>б</a:t>
            </a:r>
            <a:r>
              <a:rPr lang="ru-RU" sz="1100" dirty="0" err="1">
                <a:solidFill>
                  <a:schemeClr val="tx1"/>
                </a:solidFill>
                <a:latin typeface="Times New Roman" panose="02020603050405020304" pitchFamily="18" charset="0"/>
                <a:cs typeface="Times New Roman" panose="02020603050405020304" pitchFamily="18" charset="0"/>
              </a:rPr>
              <a:t>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0144" y="3398212"/>
            <a:ext cx="4816722"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a:t>
            </a:r>
            <a:r>
              <a:rPr lang="ru-RU" sz="1100" dirty="0" err="1">
                <a:solidFill>
                  <a:schemeClr val="tx1"/>
                </a:solidFill>
                <a:latin typeface="Times New Roman" panose="02020603050405020304" pitchFamily="18" charset="0"/>
                <a:cs typeface="Times New Roman" panose="02020603050405020304" pitchFamily="18" charset="0"/>
              </a:rPr>
              <a:t>дәрежелі </a:t>
            </a:r>
            <a:r>
              <a:rPr lang="ru-RU" sz="1100" dirty="0">
                <a:solidFill>
                  <a:schemeClr val="tx1"/>
                </a:solidFill>
                <a:latin typeface="Times New Roman" panose="02020603050405020304" pitchFamily="18" charset="0"/>
                <a:cs typeface="Times New Roman" panose="02020603050405020304" pitchFamily="18" charset="0"/>
              </a:rPr>
              <a:t>ҚМЖ </a:t>
            </a:r>
            <a:r>
              <a:rPr lang="ru-RU" sz="1100" dirty="0" err="1">
                <a:solidFill>
                  <a:schemeClr val="tx1"/>
                </a:solidFill>
                <a:latin typeface="Times New Roman" panose="02020603050405020304" pitchFamily="18" charset="0"/>
                <a:cs typeface="Times New Roman" panose="02020603050405020304" pitchFamily="18" charset="0"/>
              </a:rPr>
              <a:t>ескертуі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жоқ</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Жан</a:t>
            </a:r>
            <a:r>
              <a:rPr lang="kk-KZ" altLang="ru-RU" sz="1200" dirty="0">
                <a:latin typeface="Times New Roman" panose="02020603050405020304" pitchFamily="18" charset="0"/>
                <a:cs typeface="Times New Roman" panose="02020603050405020304" pitchFamily="18" charset="0"/>
              </a:rPr>
              <a:t>қ</a:t>
            </a:r>
            <a:r>
              <a:rPr lang="ru-RU" altLang="ru-RU" sz="1200" dirty="0" err="1">
                <a:latin typeface="Times New Roman" panose="02020603050405020304" pitchFamily="18" charset="0"/>
                <a:cs typeface="Times New Roman" panose="02020603050405020304" pitchFamily="18" charset="0"/>
              </a:rPr>
              <a:t>ожа</a:t>
            </a:r>
            <a:r>
              <a:rPr lang="ru-RU" altLang="ru-RU" sz="1200" dirty="0">
                <a:latin typeface="Times New Roman" panose="02020603050405020304" pitchFamily="18" charset="0"/>
                <a:cs typeface="Times New Roman" panose="02020603050405020304" pitchFamily="18" charset="0"/>
              </a:rPr>
              <a:t> батыр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89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Әбдіғали Т.М</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45089</TotalTime>
  <Words>627</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6800</cp:revision>
  <cp:lastPrinted>2021-07-01T07:38:07Z</cp:lastPrinted>
  <dcterms:created xsi:type="dcterms:W3CDTF">2018-03-27T06:03:00Z</dcterms:created>
  <dcterms:modified xsi:type="dcterms:W3CDTF">2026-04-26T07:04:18Z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