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156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07267149"/>
              </p:ext>
            </p:extLst>
          </p:nvPr>
        </p:nvGraphicFramePr>
        <p:xfrm>
          <a:off x="272480" y="2435444"/>
          <a:ext cx="4392488" cy="2927457"/>
        </p:xfrm>
        <a:graphic>
          <a:graphicData uri="http://schemas.openxmlformats.org/drawingml/2006/table">
            <a:tbl>
              <a:tblPr/>
              <a:tblGrid>
                <a:gridCol w="4392488">
                  <a:extLst>
                    <a:ext uri="{9D8B030D-6E8A-4147-A177-3AD203B41FA5}">
                      <a16:colId xmlns:a16="http://schemas.microsoft.com/office/drawing/2014/main" xmlns="" val="20000"/>
                    </a:ext>
                  </a:extLst>
                </a:gridCol>
              </a:tblGrid>
              <a:tr h="221769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№114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24 сәуір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24 </a:t>
            </a:r>
            <a:r>
              <a:rPr lang="kk-KZ" altLang="ru-RU" sz="1200" b="1" dirty="0">
                <a:latin typeface="Times New Roman" panose="02020603050405020304" pitchFamily="18" charset="0"/>
                <a:cs typeface="Times New Roman" panose="02020603050405020304" pitchFamily="18" charset="0"/>
              </a:rPr>
              <a:t>сәуірге </a:t>
            </a:r>
            <a:r>
              <a:rPr lang="kk-KZ" altLang="ru-RU" sz="1200" b="1" dirty="0" smtClean="0">
                <a:latin typeface="Times New Roman" panose="02020603050405020304" pitchFamily="18" charset="0"/>
                <a:cs typeface="Times New Roman" panose="02020603050405020304" pitchFamily="18" charset="0"/>
              </a:rPr>
              <a:t>Т</a:t>
            </a:r>
            <a:r>
              <a:rPr lang="ru-RU" altLang="ru-RU" sz="1200" b="1" dirty="0" err="1" smtClean="0">
                <a:latin typeface="Times New Roman" panose="02020603050405020304" pitchFamily="18" charset="0"/>
                <a:cs typeface="Times New Roman" panose="02020603050405020304" pitchFamily="18" charset="0"/>
              </a:rPr>
              <a:t>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2085186"/>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smtClean="0">
                <a:latin typeface="Times New Roman" panose="02020603050405020304" pitchFamily="18" charset="0"/>
                <a:cs typeface="Times New Roman" panose="02020603050405020304" pitchFamily="18" charset="0"/>
              </a:rPr>
              <a:t>25 </a:t>
            </a:r>
            <a:r>
              <a:rPr lang="kk-KZ" altLang="ru-RU" sz="1200" b="1" dirty="0">
                <a:latin typeface="Times New Roman" panose="02020603050405020304" pitchFamily="18" charset="0"/>
                <a:cs typeface="Times New Roman" panose="02020603050405020304" pitchFamily="18" charset="0"/>
              </a:rPr>
              <a:t>сәуірге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kk-KZ" sz="1200" b="1" dirty="0" smtClean="0">
                <a:latin typeface="Times New Roman" pitchFamily="18" charset="0"/>
                <a:cs typeface="Times New Roman" pitchFamily="18" charset="0"/>
              </a:rPr>
              <a:t>24 </a:t>
            </a:r>
            <a:r>
              <a:rPr lang="kk-KZ" sz="1200" b="1" dirty="0">
                <a:latin typeface="Times New Roman" pitchFamily="18" charset="0"/>
                <a:cs typeface="Times New Roman" pitchFamily="18" charset="0"/>
              </a:rPr>
              <a:t>сәуір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25 </a:t>
            </a:r>
            <a:r>
              <a:rPr lang="kk-KZ" sz="1200" b="1" dirty="0">
                <a:latin typeface="Times New Roman" panose="02020603050405020304" pitchFamily="18" charset="0"/>
                <a:cs typeface="Times New Roman" panose="02020603050405020304" pitchFamily="18" charset="0"/>
              </a:rPr>
              <a:t>сәуір</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Оңтүстік-шығыстан соғатын жел оңтүстік-батысқа ауысады, түнде күші 3–8, күндіз 9–14 м/с. Ауа температурасы түнде </a:t>
            </a:r>
            <a:r>
              <a:rPr lang="kk-KZ" altLang="ru-RU" sz="1200" dirty="0" smtClean="0">
                <a:latin typeface="Times New Roman" panose="02020603050405020304" pitchFamily="18" charset="0"/>
                <a:cs typeface="Times New Roman" panose="02020603050405020304" pitchFamily="18" charset="0"/>
              </a:rPr>
              <a:t>6-8, </a:t>
            </a:r>
            <a:r>
              <a:rPr lang="kk-KZ" altLang="ru-RU" sz="1200" dirty="0">
                <a:latin typeface="Times New Roman" panose="02020603050405020304" pitchFamily="18" charset="0"/>
                <a:cs typeface="Times New Roman" panose="02020603050405020304" pitchFamily="18" charset="0"/>
              </a:rPr>
              <a:t>күндіз 23–25 градус жылы.</a:t>
            </a:r>
          </a:p>
          <a:p>
            <a:pPr algn="just"/>
            <a:endParaRPr lang="kk-KZ" altLang="ru-RU" sz="1150" b="1"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Түнде 26 сәуірге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kk-KZ" sz="1150" b="1" dirty="0">
                <a:latin typeface="Times New Roman" panose="02020603050405020304" pitchFamily="18" charset="0"/>
                <a:cs typeface="Times New Roman" panose="02020603050405020304" pitchFamily="18" charset="0"/>
              </a:rPr>
              <a:t>25 сәуір</a:t>
            </a:r>
            <a:r>
              <a:rPr lang="kk-KZ"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26 </a:t>
            </a:r>
            <a:r>
              <a:rPr lang="kk-KZ" sz="1150" b="1" dirty="0">
                <a:latin typeface="Times New Roman" panose="02020603050405020304" pitchFamily="18" charset="0"/>
                <a:cs typeface="Times New Roman" panose="02020603050405020304" pitchFamily="18" charset="0"/>
              </a:rPr>
              <a:t>сәуір</a:t>
            </a:r>
            <a:r>
              <a:rPr lang="kk-KZ"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жауын-шашынсыз. </a:t>
            </a:r>
            <a:r>
              <a:rPr lang="ru-RU" sz="1150" dirty="0" err="1">
                <a:latin typeface="Times New Roman" panose="02020603050405020304" pitchFamily="18" charset="0"/>
                <a:cs typeface="Times New Roman" panose="02020603050405020304" pitchFamily="18" charset="0"/>
              </a:rPr>
              <a:t>Оңтүстік-шығыстан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15-20, </a:t>
            </a:r>
            <a:r>
              <a:rPr lang="ru-RU" sz="1150" dirty="0" err="1">
                <a:latin typeface="Times New Roman" panose="02020603050405020304" pitchFamily="18" charset="0"/>
                <a:cs typeface="Times New Roman" panose="02020603050405020304" pitchFamily="18" charset="0"/>
              </a:rPr>
              <a:t>екпіні</a:t>
            </a:r>
            <a:r>
              <a:rPr lang="ru-RU" sz="1150" dirty="0">
                <a:latin typeface="Times New Roman" panose="02020603050405020304" pitchFamily="18" charset="0"/>
                <a:cs typeface="Times New Roman" panose="02020603050405020304" pitchFamily="18" charset="0"/>
              </a:rPr>
              <a:t> 23-28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11-13 градус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p>
        </p:txBody>
      </p:sp>
      <p:sp>
        <p:nvSpPr>
          <p:cNvPr id="22" name="TextBox 13"/>
          <p:cNvSpPr txBox="1"/>
          <p:nvPr/>
        </p:nvSpPr>
        <p:spPr>
          <a:xfrm>
            <a:off x="4840946" y="30814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19594" y="2270616"/>
            <a:ext cx="4952554"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25 сәуір түнде 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жиналуына</a:t>
            </a:r>
            <a:r>
              <a:rPr lang="kk-KZ" altLang="en-US" sz="1200" dirty="0">
                <a:solidFill>
                  <a:schemeClr val="tx1"/>
                </a:solidFill>
                <a:latin typeface="Times New Roman" pitchFamily="18" charset="0"/>
                <a:cs typeface="Times New Roman" pitchFamily="18" charset="0"/>
                <a:sym typeface="+mn-ea"/>
              </a:rPr>
              <a:t>, 25 сәуір күндіз, 26 сәуір түнде  </a:t>
            </a:r>
            <a:r>
              <a:rPr lang="kk-KZ" altLang="en-US" sz="1200" b="1" dirty="0">
                <a:solidFill>
                  <a:schemeClr val="tx1"/>
                </a:solidFill>
                <a:latin typeface="Times New Roman" pitchFamily="18" charset="0"/>
                <a:cs typeface="Times New Roman" pitchFamily="18" charset="0"/>
                <a:sym typeface="+mn-ea"/>
              </a:rPr>
              <a:t>сейілуіне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567088172"/>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384628">
                  <a:extLst>
                    <a:ext uri="{9D8B030D-6E8A-4147-A177-3AD203B41FA5}">
                      <a16:colId xmlns:a16="http://schemas.microsoft.com/office/drawing/2014/main" xmlns=""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0.083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a:t>
            </a:r>
            <a:r>
              <a:rPr lang="kk-KZ" altLang="ru-RU" sz="1200" b="1" i="1">
                <a:solidFill>
                  <a:srgbClr val="000000"/>
                </a:solidFill>
                <a:latin typeface="Times New Roman" panose="02020603050405020304" pitchFamily="18" charset="0"/>
                <a:cs typeface="Times New Roman" panose="02020603050405020304" pitchFamily="18" charset="0"/>
              </a:rPr>
              <a:t> Майған А.Т./</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a:t>
            </a:r>
            <a:r>
              <a:rPr lang="kk-KZ" altLang="ru-RU" sz="1200" b="1" i="1" dirty="0">
                <a:solidFill>
                  <a:srgbClr val="000000"/>
                </a:solidFill>
                <a:latin typeface="Times New Roman" panose="02020603050405020304" pitchFamily="18" charset="0"/>
                <a:cs typeface="Times New Roman" panose="02020603050405020304" pitchFamily="18" charset="0"/>
              </a:rPr>
              <a:t>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25595</TotalTime>
  <Words>573</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5178</cp:revision>
  <cp:lastPrinted>2021-07-01T03:56:27Z</cp:lastPrinted>
  <dcterms:created xsi:type="dcterms:W3CDTF">2018-03-27T06:03:00Z</dcterms:created>
  <dcterms:modified xsi:type="dcterms:W3CDTF">2026-04-24T07:53:46Z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