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0218543"/>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4</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7993" y="125303"/>
            <a:ext cx="4820112"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25 </a:t>
            </a:r>
            <a:r>
              <a:rPr lang="kk-KZ" sz="1100" b="1" dirty="0" smtClean="0">
                <a:latin typeface="Times New Roman" panose="02020603050405020304" pitchFamily="18" charset="0"/>
                <a:cs typeface="Times New Roman" panose="02020603050405020304" pitchFamily="18" charset="0"/>
              </a:rPr>
              <a:t>сәуірге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altLang="ru-RU" sz="1100" b="1" dirty="0" smtClean="0">
                <a:solidFill>
                  <a:srgbClr val="000000"/>
                </a:solidFill>
                <a:latin typeface="Times New Roman" pitchFamily="18" charset="0"/>
                <a:cs typeface="Times New Roman" pitchFamily="18" charset="0"/>
              </a:rPr>
              <a:t>24 </a:t>
            </a:r>
            <a:r>
              <a:rPr lang="kk-KZ" sz="1100" b="1" dirty="0" smtClean="0">
                <a:latin typeface="Times New Roman" panose="02020603050405020304" pitchFamily="18" charset="0"/>
                <a:cs typeface="Times New Roman" panose="02020603050405020304" pitchFamily="18" charset="0"/>
              </a:rPr>
              <a:t>сәуір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25 сәуір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sz="1100" kern="1400" dirty="0" smtClean="0">
                <a:solidFill>
                  <a:srgbClr val="000000"/>
                </a:solidFill>
                <a:latin typeface="Times New Roman" panose="02020603050405020304" pitchFamily="18" charset="0"/>
                <a:ea typeface="Times New Roman" panose="02020603050405020304" pitchFamily="18" charset="0"/>
              </a:rPr>
              <a:t>Көшпелі б</a:t>
            </a:r>
            <a:r>
              <a:rPr lang="kk-KZ" sz="1100" kern="1400" dirty="0" smtClean="0">
                <a:solidFill>
                  <a:srgbClr val="000000"/>
                </a:solidFill>
                <a:latin typeface="Times New Roman" panose="02020603050405020304" pitchFamily="18" charset="0"/>
                <a:ea typeface="Times New Roman" panose="02020603050405020304" pitchFamily="18" charset="0"/>
              </a:rPr>
              <a:t>ұлтты, түнде </a:t>
            </a:r>
            <a:r>
              <a:rPr lang="kk-KZ" sz="1100" kern="1400" dirty="0" smtClean="0">
                <a:solidFill>
                  <a:srgbClr val="000000"/>
                </a:solidFill>
                <a:latin typeface="Times New Roman" panose="02020603050405020304" pitchFamily="18" charset="0"/>
                <a:ea typeface="Times New Roman" panose="02020603050405020304" pitchFamily="18" charset="0"/>
              </a:rPr>
              <a:t>жаңбыр жауады. </a:t>
            </a:r>
            <a:r>
              <a:rPr lang="kk-KZ" sz="1100" kern="1400" dirty="0" smtClean="0">
                <a:solidFill>
                  <a:srgbClr val="000000"/>
                </a:solidFill>
                <a:latin typeface="Times New Roman" panose="02020603050405020304" pitchFamily="18" charset="0"/>
                <a:ea typeface="Times New Roman" panose="02020603050405020304" pitchFamily="18" charset="0"/>
              </a:rPr>
              <a:t>Түнде және таңертең тұман түседі. </a:t>
            </a:r>
            <a:r>
              <a:rPr lang="kk-KZ" sz="1100" kern="1400" dirty="0" smtClean="0">
                <a:solidFill>
                  <a:srgbClr val="000000"/>
                </a:solidFill>
                <a:latin typeface="Times New Roman" panose="02020603050405020304" pitchFamily="18" charset="0"/>
                <a:ea typeface="Times New Roman" panose="02020603050405020304" pitchFamily="18" charset="0"/>
              </a:rPr>
              <a:t>Оңтүстік-батыстан, батыстан жел соғады, түнде күші </a:t>
            </a:r>
            <a:r>
              <a:rPr lang="kk-KZ" sz="1100" kern="1400" dirty="0" smtClean="0">
                <a:solidFill>
                  <a:srgbClr val="000000"/>
                </a:solidFill>
                <a:latin typeface="Times New Roman" panose="02020603050405020304" pitchFamily="18" charset="0"/>
                <a:ea typeface="Times New Roman" panose="02020603050405020304" pitchFamily="18" charset="0"/>
              </a:rPr>
              <a:t>1</a:t>
            </a:r>
            <a:r>
              <a:rPr lang="kk-KZ" sz="1100" kern="1400" dirty="0" smtClean="0">
                <a:solidFill>
                  <a:srgbClr val="000000"/>
                </a:solidFill>
                <a:latin typeface="Times New Roman" panose="02020603050405020304" pitchFamily="18" charset="0"/>
                <a:ea typeface="Times New Roman" panose="02020603050405020304" pitchFamily="18" charset="0"/>
              </a:rPr>
              <a:t>-6 м/с, күндіз 7-12, екпіні 15 м/с.  </a:t>
            </a:r>
            <a:r>
              <a:rPr lang="kk-KZ" sz="1100" kern="1400" dirty="0">
                <a:solidFill>
                  <a:srgbClr val="000000"/>
                </a:solidFill>
                <a:latin typeface="Times New Roman" panose="02020603050405020304" pitchFamily="18" charset="0"/>
                <a:ea typeface="Times New Roman" panose="02020603050405020304" pitchFamily="18" charset="0"/>
              </a:rPr>
              <a:t>Ауа температурасы түнде </a:t>
            </a:r>
            <a:r>
              <a:rPr lang="kk-KZ" sz="1100" kern="1400" dirty="0" smtClean="0">
                <a:solidFill>
                  <a:srgbClr val="000000"/>
                </a:solidFill>
                <a:latin typeface="Times New Roman" panose="02020603050405020304" pitchFamily="18" charset="0"/>
                <a:ea typeface="Times New Roman" panose="02020603050405020304" pitchFamily="18" charset="0"/>
              </a:rPr>
              <a:t>2</a:t>
            </a:r>
            <a:r>
              <a:rPr lang="kk-KZ" sz="1100" kern="1400" dirty="0" smtClean="0">
                <a:solidFill>
                  <a:srgbClr val="000000"/>
                </a:solidFill>
                <a:latin typeface="Times New Roman" panose="02020603050405020304" pitchFamily="18" charset="0"/>
                <a:ea typeface="Times New Roman" panose="02020603050405020304" pitchFamily="18" charset="0"/>
              </a:rPr>
              <a:t>-4, </a:t>
            </a:r>
            <a:r>
              <a:rPr lang="kk-KZ" sz="1100" kern="1400" dirty="0">
                <a:solidFill>
                  <a:srgbClr val="000000"/>
                </a:solidFill>
                <a:latin typeface="Times New Roman" panose="02020603050405020304" pitchFamily="18" charset="0"/>
                <a:ea typeface="Times New Roman" panose="02020603050405020304" pitchFamily="18" charset="0"/>
              </a:rPr>
              <a:t>күндіз </a:t>
            </a:r>
            <a:r>
              <a:rPr lang="kk-KZ" sz="1100" kern="1400" dirty="0" smtClean="0">
                <a:solidFill>
                  <a:srgbClr val="000000"/>
                </a:solidFill>
                <a:latin typeface="Times New Roman" panose="02020603050405020304" pitchFamily="18" charset="0"/>
                <a:ea typeface="Times New Roman" panose="02020603050405020304" pitchFamily="18" charset="0"/>
              </a:rPr>
              <a:t>12</a:t>
            </a:r>
            <a:r>
              <a:rPr lang="kk-KZ" sz="1100" kern="1400" dirty="0" smtClean="0">
                <a:solidFill>
                  <a:srgbClr val="000000"/>
                </a:solidFill>
                <a:latin typeface="Times New Roman" panose="02020603050405020304" pitchFamily="18" charset="0"/>
                <a:ea typeface="Times New Roman" panose="02020603050405020304" pitchFamily="18" charset="0"/>
              </a:rPr>
              <a:t>-14 </a:t>
            </a:r>
            <a:r>
              <a:rPr lang="kk-KZ" sz="1100" kern="1400" dirty="0" smtClean="0">
                <a:solidFill>
                  <a:srgbClr val="000000"/>
                </a:solidFill>
                <a:latin typeface="Times New Roman" panose="02020603050405020304" pitchFamily="18" charset="0"/>
                <a:ea typeface="Times New Roman" panose="02020603050405020304" pitchFamily="18" charset="0"/>
              </a:rPr>
              <a:t>градус </a:t>
            </a:r>
            <a:r>
              <a:rPr lang="kk-KZ" sz="1100" kern="1400" dirty="0">
                <a:solidFill>
                  <a:srgbClr val="000000"/>
                </a:solidFill>
                <a:latin typeface="Times New Roman" panose="02020603050405020304" pitchFamily="18" charset="0"/>
                <a:ea typeface="Times New Roman" panose="02020603050405020304" pitchFamily="18" charset="0"/>
              </a:rPr>
              <a:t>жылы болады. </a:t>
            </a:r>
            <a:endParaRPr lang="kk-KZ" altLang="ru-RU" sz="11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Түнде </a:t>
            </a:r>
            <a:r>
              <a:rPr lang="kk-KZ" altLang="ru-RU" sz="1100" b="1" dirty="0" smtClean="0">
                <a:latin typeface="Times New Roman" panose="02020603050405020304" pitchFamily="18" charset="0"/>
                <a:cs typeface="Times New Roman" panose="02020603050405020304" pitchFamily="18" charset="0"/>
                <a:sym typeface="+mn-ea"/>
              </a:rPr>
              <a:t>26 </a:t>
            </a:r>
            <a:r>
              <a:rPr lang="kk-KZ" altLang="ru-RU" sz="1100" b="1" dirty="0" smtClean="0">
                <a:latin typeface="Times New Roman" panose="02020603050405020304" pitchFamily="18" charset="0"/>
                <a:cs typeface="Times New Roman" panose="02020603050405020304" pitchFamily="18" charset="0"/>
                <a:sym typeface="+mn-ea"/>
              </a:rPr>
              <a:t>сәуірге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25 </a:t>
            </a:r>
            <a:r>
              <a:rPr lang="kk-KZ" sz="1100" b="1" dirty="0" smtClean="0">
                <a:solidFill>
                  <a:srgbClr val="000000"/>
                </a:solidFill>
                <a:latin typeface="Times New Roman" pitchFamily="18" charset="0"/>
                <a:cs typeface="Times New Roman" pitchFamily="18" charset="0"/>
              </a:rPr>
              <a:t>сәуір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26 </a:t>
            </a:r>
            <a:r>
              <a:rPr lang="ru-RU" sz="1100" b="1" dirty="0" err="1" smtClean="0">
                <a:latin typeface="Times New Roman" panose="02020603050405020304" pitchFamily="18" charset="0"/>
                <a:cs typeface="Times New Roman" panose="02020603050405020304" pitchFamily="18" charset="0"/>
              </a:rPr>
              <a:t>сәуір</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anose="02020603050405020304" pitchFamily="18" charset="0"/>
                <a:cs typeface="Times New Roman" panose="02020603050405020304" pitchFamily="18" charset="0"/>
                <a:sym typeface="+mn-ea"/>
              </a:rPr>
              <a:t>Көшпелі бұлтты, жауын-шашынсыз. Батыстан </a:t>
            </a:r>
            <a:r>
              <a:rPr lang="kk-KZ" altLang="ru-RU"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5-10 м/с. Ауа температурасы </a:t>
            </a:r>
            <a:r>
              <a:rPr lang="kk-KZ" sz="1100" dirty="0" smtClean="0">
                <a:latin typeface="Times New Roman" panose="02020603050405020304" pitchFamily="18" charset="0"/>
                <a:cs typeface="Times New Roman" panose="02020603050405020304" pitchFamily="18" charset="0"/>
              </a:rPr>
              <a:t>1-3 </a:t>
            </a:r>
            <a:r>
              <a:rPr lang="kk-KZ" sz="1100" dirty="0" smtClean="0">
                <a:latin typeface="Times New Roman" panose="02020603050405020304" pitchFamily="18" charset="0"/>
                <a:cs typeface="Times New Roman" panose="02020603050405020304" pitchFamily="18" charset="0"/>
              </a:rPr>
              <a:t>градус жылы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97003962"/>
              </p:ext>
            </p:extLst>
          </p:nvPr>
        </p:nvGraphicFramePr>
        <p:xfrm>
          <a:off x="5045630" y="4149080"/>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1558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058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61052" y="3680582"/>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сәуірге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7993" y="2180433"/>
            <a:ext cx="4790173" cy="110799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2026 жылғы </a:t>
            </a:r>
            <a:r>
              <a:rPr lang="kk-KZ" sz="1100" dirty="0" smtClean="0">
                <a:solidFill>
                  <a:schemeClr val="tx1"/>
                </a:solidFill>
                <a:latin typeface="Times New Roman" panose="02020603050405020304" pitchFamily="18" charset="0"/>
                <a:cs typeface="Times New Roman" panose="02020603050405020304" pitchFamily="18" charset="0"/>
              </a:rPr>
              <a:t>25 сәуірде </a:t>
            </a:r>
            <a:r>
              <a:rPr lang="kk-KZ" sz="1100"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жиналуына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100" dirty="0" smtClean="0">
                <a:solidFill>
                  <a:schemeClr val="tx1"/>
                </a:solidFill>
                <a:latin typeface="Times New Roman" panose="02020603050405020304" pitchFamily="18" charset="0"/>
                <a:cs typeface="Times New Roman" panose="02020603050405020304" pitchFamily="18" charset="0"/>
              </a:rPr>
              <a:t>2026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25 </a:t>
            </a:r>
            <a:r>
              <a:rPr lang="ru-RU" sz="1100" dirty="0" err="1" smtClean="0">
                <a:solidFill>
                  <a:schemeClr val="tx1"/>
                </a:solidFill>
                <a:latin typeface="Times New Roman" panose="02020603050405020304" pitchFamily="18" charset="0"/>
                <a:cs typeface="Times New Roman" panose="02020603050405020304" pitchFamily="18" charset="0"/>
              </a:rPr>
              <a:t>сәуірде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күндіз</a:t>
            </a:r>
            <a:r>
              <a:rPr lang="ru-RU" sz="1100" dirty="0" smtClean="0">
                <a:solidFill>
                  <a:schemeClr val="tx1"/>
                </a:solidFill>
                <a:latin typeface="Times New Roman" panose="02020603050405020304" pitchFamily="18" charset="0"/>
                <a:cs typeface="Times New Roman" panose="02020603050405020304" pitchFamily="18" charset="0"/>
              </a:rPr>
              <a:t>, 26 </a:t>
            </a:r>
            <a:r>
              <a:rPr lang="ru-RU" sz="1100" dirty="0" err="1" smtClean="0">
                <a:solidFill>
                  <a:schemeClr val="tx1"/>
                </a:solidFill>
                <a:latin typeface="Times New Roman" panose="02020603050405020304" pitchFamily="18" charset="0"/>
                <a:cs typeface="Times New Roman" panose="02020603050405020304" pitchFamily="18" charset="0"/>
              </a:rPr>
              <a:t>сәуірде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endParaRPr lang="ru-RU" sz="1100" dirty="0">
              <a:solidFill>
                <a:schemeClr val="tx1"/>
              </a:solidFill>
              <a:latin typeface="Times New Roman" panose="02020603050405020304" pitchFamily="18" charset="0"/>
              <a:cs typeface="Times New Roman" panose="02020603050405020304" pitchFamily="18" charset="0"/>
            </a:endParaRP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rgbClr val="000000"/>
                </a:solidFill>
                <a:latin typeface="Times New Roman" panose="02020603050405020304" pitchFamily="18" charset="0"/>
                <a:cs typeface="Times New Roman" panose="02020603050405020304" pitchFamily="18" charset="0"/>
              </a:rPr>
              <a:t>б</a:t>
            </a:r>
            <a:r>
              <a:rPr lang="ru-RU" sz="1100" dirty="0" err="1">
                <a:solidFill>
                  <a:schemeClr val="tx1"/>
                </a:solidFill>
                <a:latin typeface="Times New Roman" panose="02020603050405020304" pitchFamily="18" charset="0"/>
                <a:cs typeface="Times New Roman" panose="02020603050405020304" pitchFamily="18" charset="0"/>
              </a:rPr>
              <a:t>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0144" y="3398212"/>
            <a:ext cx="4816722"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a:t>
            </a:r>
            <a:r>
              <a:rPr lang="ru-RU" sz="1100" dirty="0" err="1">
                <a:solidFill>
                  <a:schemeClr val="tx1"/>
                </a:solidFill>
                <a:latin typeface="Times New Roman" panose="02020603050405020304" pitchFamily="18" charset="0"/>
                <a:cs typeface="Times New Roman" panose="02020603050405020304" pitchFamily="18" charset="0"/>
              </a:rPr>
              <a:t>дәрежелі </a:t>
            </a:r>
            <a:r>
              <a:rPr lang="ru-RU" sz="1100" dirty="0">
                <a:solidFill>
                  <a:schemeClr val="tx1"/>
                </a:solidFill>
                <a:latin typeface="Times New Roman" panose="02020603050405020304" pitchFamily="18" charset="0"/>
                <a:cs typeface="Times New Roman" panose="02020603050405020304" pitchFamily="18" charset="0"/>
              </a:rPr>
              <a:t>ҚМЖ </a:t>
            </a:r>
            <a:r>
              <a:rPr lang="ru-RU" sz="1100" dirty="0" err="1">
                <a:solidFill>
                  <a:schemeClr val="tx1"/>
                </a:solidFill>
                <a:latin typeface="Times New Roman" panose="02020603050405020304" pitchFamily="18" charset="0"/>
                <a:cs typeface="Times New Roman" panose="02020603050405020304" pitchFamily="18" charset="0"/>
              </a:rPr>
              <a:t>ескертуі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жоқ</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Сұлтанова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45074</TotalTime>
  <Words>564</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6793</cp:revision>
  <cp:lastPrinted>2021-07-01T07:38:07Z</cp:lastPrinted>
  <dcterms:created xsi:type="dcterms:W3CDTF">2018-03-27T06:03:00Z</dcterms:created>
  <dcterms:modified xsi:type="dcterms:W3CDTF">2026-04-24T07:18:16Z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