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6" d="100"/>
          <a:sy n="76" d="100"/>
        </p:scale>
        <p:origin x="570"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703459"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79211638"/>
              </p:ext>
            </p:extLst>
          </p:nvPr>
        </p:nvGraphicFramePr>
        <p:xfrm>
          <a:off x="307975" y="2515344"/>
          <a:ext cx="4465638" cy="2281808"/>
        </p:xfrm>
        <a:graphic>
          <a:graphicData uri="http://schemas.openxmlformats.org/drawingml/2006/table">
            <a:tbl>
              <a:tblPr/>
              <a:tblGrid>
                <a:gridCol w="4465638">
                  <a:extLst>
                    <a:ext uri="{9D8B030D-6E8A-4147-A177-3AD203B41FA5}">
                      <a16:colId xmlns:a16="http://schemas.microsoft.com/office/drawing/2014/main" val="20000"/>
                    </a:ext>
                  </a:extLst>
                </a:gridCol>
              </a:tblGrid>
              <a:tr h="228180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№111</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600" b="1" i="1" dirty="0" smtClean="0">
                          <a:solidFill>
                            <a:srgbClr val="002060"/>
                          </a:solidFill>
                          <a:latin typeface="Times New Roman" panose="02020603050405020304" pitchFamily="18" charset="0"/>
                          <a:cs typeface="Times New Roman" panose="02020603050405020304" pitchFamily="18" charset="0"/>
                        </a:rPr>
                        <a:t>ЖАҒДАЙЫНЫҢ</a:t>
                      </a: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ru-RU"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21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915988657"/>
              </p:ext>
            </p:extLst>
          </p:nvPr>
        </p:nvGraphicFramePr>
        <p:xfrm>
          <a:off x="5015347" y="6246654"/>
          <a:ext cx="4789072" cy="320040"/>
        </p:xfrm>
        <a:graphic>
          <a:graphicData uri="http://schemas.openxmlformats.org/drawingml/2006/table">
            <a:tbl>
              <a:tblPr/>
              <a:tblGrid>
                <a:gridCol w="4789072">
                  <a:extLst>
                    <a:ext uri="{9D8B030D-6E8A-4147-A177-3AD203B41FA5}">
                      <a16:colId xmlns:a16="http://schemas.microsoft.com/office/drawing/2014/main" val="20000"/>
                    </a:ext>
                  </a:extLst>
                </a:gridCol>
              </a:tblGrid>
              <a:tr h="1519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жылғы</a:t>
                      </a:r>
                      <a:r>
                        <a:rPr lang="ru-RU" sz="700" i="1" dirty="0" smtClean="0">
                          <a:latin typeface="Times New Roman" panose="02020603050405020304" pitchFamily="18" charset="0"/>
                          <a:cs typeface="Times New Roman" panose="02020603050405020304" pitchFamily="18" charset="0"/>
                        </a:rPr>
                        <a:t> 02 </a:t>
                      </a:r>
                      <a:r>
                        <a:rPr lang="ru-RU" sz="700" i="1" dirty="0" err="1" smtClean="0">
                          <a:latin typeface="Times New Roman" panose="02020603050405020304" pitchFamily="18" charset="0"/>
                          <a:cs typeface="Times New Roman" panose="02020603050405020304" pitchFamily="18" charset="0"/>
                        </a:rPr>
                        <a:t>тамыздағы</a:t>
                      </a:r>
                      <a:r>
                        <a:rPr lang="ru-RU" sz="700" i="1" dirty="0" smtClean="0">
                          <a:latin typeface="Times New Roman" panose="02020603050405020304" pitchFamily="18" charset="0"/>
                          <a:cs typeface="Times New Roman" panose="02020603050405020304" pitchFamily="18" charset="0"/>
                        </a:rPr>
                        <a:t> № ҚР ДСМ-70 «</a:t>
                      </a:r>
                      <a:r>
                        <a:rPr lang="ru-RU" sz="700" i="1" dirty="0" err="1" smtClean="0">
                          <a:latin typeface="Times New Roman" panose="02020603050405020304" pitchFamily="18" charset="0"/>
                          <a:cs typeface="Times New Roman" panose="02020603050405020304" pitchFamily="18" charset="0"/>
                        </a:rPr>
                        <a:t>Қалалық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және</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ауылдық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елді</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мекендердегі</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ауасының</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гигиеналық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бұйрығына</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сәйкес</a:t>
                      </a:r>
                      <a:r>
                        <a:rPr lang="ru-RU" sz="700" i="1" baseline="0"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75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4130" y="3580794"/>
            <a:ext cx="484028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21 </a:t>
            </a:r>
            <a:r>
              <a:rPr lang="ru-RU" altLang="ru-RU" sz="1200" b="1" dirty="0" err="1" smtClean="0">
                <a:latin typeface="Times New Roman" panose="02020603050405020304" pitchFamily="18" charset="0"/>
                <a:cs typeface="Times New Roman" panose="02020603050405020304" pitchFamily="18" charset="0"/>
              </a:rPr>
              <a:t>сәуірдегі</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12365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sz="1200" b="1" dirty="0">
                <a:latin typeface="Times New Roman" panose="02020603050405020304" pitchFamily="18" charset="0"/>
                <a:cs typeface="Times New Roman" panose="02020603050405020304" pitchFamily="18" charset="0"/>
              </a:rPr>
              <a:t>22</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сәуірге</a:t>
            </a:r>
            <a:r>
              <a:rPr lang="kk-KZ"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21 сәуір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22 </a:t>
            </a:r>
            <a:r>
              <a:rPr lang="ru-RU" altLang="ru-RU" sz="1200" b="1" dirty="0" err="1">
                <a:latin typeface="Times New Roman" panose="02020603050405020304" pitchFamily="18" charset="0"/>
                <a:cs typeface="Times New Roman" panose="02020603050405020304" pitchFamily="18" charset="0"/>
              </a:rPr>
              <a:t>сәуір</a:t>
            </a:r>
            <a:r>
              <a:rPr lang="kk-KZ"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Көшпелі </a:t>
            </a:r>
            <a:r>
              <a:rPr lang="kk-KZ" sz="1200" dirty="0">
                <a:solidFill>
                  <a:prstClr val="black"/>
                </a:solidFill>
                <a:latin typeface="Times New Roman" pitchFamily="18" charset="0"/>
                <a:cs typeface="Times New Roman" pitchFamily="18" charset="0"/>
              </a:rPr>
              <a:t>бұлтты, жауын-шашынсыз. Жел </a:t>
            </a:r>
            <a:r>
              <a:rPr lang="kk-KZ" sz="1200" dirty="0" smtClean="0">
                <a:solidFill>
                  <a:prstClr val="black"/>
                </a:solidFill>
                <a:latin typeface="Times New Roman" pitchFamily="18" charset="0"/>
                <a:cs typeface="Times New Roman" pitchFamily="18" charset="0"/>
              </a:rPr>
              <a:t>оңтүстік-шығыстан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3-8</a:t>
            </a:r>
            <a:r>
              <a:rPr lang=""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3-5з</a:t>
            </a:r>
            <a:r>
              <a:rPr lang="kk-KZ" sz="1200" dirty="0">
                <a:solidFill>
                  <a:prstClr val="black"/>
                </a:solidFill>
                <a:latin typeface="Times New Roman" pitchFamily="18" charset="0"/>
                <a:cs typeface="Times New Roman" pitchFamily="18" charset="0"/>
              </a:rPr>
              <a:t>, күндіз </a:t>
            </a:r>
            <a:r>
              <a:rPr lang="kk-KZ" sz="1200" dirty="0" smtClean="0">
                <a:solidFill>
                  <a:prstClr val="black"/>
                </a:solidFill>
                <a:latin typeface="Times New Roman" pitchFamily="18" charset="0"/>
                <a:cs typeface="Times New Roman" pitchFamily="18" charset="0"/>
              </a:rPr>
              <a:t>18-20 </a:t>
            </a:r>
            <a:r>
              <a:rPr lang="kk-KZ" sz="1200" dirty="0">
                <a:solidFill>
                  <a:prstClr val="black"/>
                </a:solidFill>
                <a:latin typeface="Times New Roman" pitchFamily="18" charset="0"/>
                <a:cs typeface="Times New Roman" pitchFamily="18" charset="0"/>
              </a:rPr>
              <a:t>жылы болады.</a:t>
            </a:r>
          </a:p>
          <a:p>
            <a:pPr algn="ctr">
              <a:spcBef>
                <a:spcPts val="0"/>
              </a:spcBef>
              <a:defRPr/>
            </a:pPr>
            <a:endParaRPr lang="ru-RU" altLang="ru-RU" sz="1200" b="1" dirty="0">
              <a:latin typeface="Times New Roman" pitchFamily="18" charset="0"/>
              <a:cs typeface="Times New Roman" pitchFamily="18" charset="0"/>
            </a:endParaRP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a:t>
            </a:r>
            <a:r>
              <a:rPr lang="" altLang="ru-RU" sz="1200" b="1" dirty="0">
                <a:latin typeface="Times New Roman" pitchFamily="18" charset="0"/>
                <a:cs typeface="Times New Roman" pitchFamily="18" charset="0"/>
              </a:rPr>
              <a:t>2</a:t>
            </a:r>
            <a:r>
              <a:rPr lang="kk-KZ" altLang="ru-RU" sz="1200" b="1" dirty="0">
                <a:latin typeface="Times New Roman" pitchFamily="18" charset="0"/>
                <a:cs typeface="Times New Roman" pitchFamily="18" charset="0"/>
              </a:rPr>
              <a:t>3</a:t>
            </a:r>
            <a:r>
              <a:rPr lang="" altLang="ru-RU" sz="1200" b="1" dirty="0">
                <a:latin typeface="Times New Roman" pitchFamily="18" charset="0"/>
                <a:cs typeface="Times New Roman" pitchFamily="18" charset="0"/>
              </a:rPr>
              <a:t> с</a:t>
            </a:r>
            <a:r>
              <a:rPr lang="kk-KZ" altLang="ru-RU" sz="1200" b="1" dirty="0">
                <a:latin typeface="Times New Roman" pitchFamily="18" charset="0"/>
                <a:cs typeface="Times New Roman" pitchFamily="18" charset="0"/>
              </a:rPr>
              <a:t>әуірге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kk-KZ" sz="1200" b="1" dirty="0">
                <a:latin typeface="Times New Roman" panose="02020603050405020304" pitchFamily="18" charset="0"/>
                <a:cs typeface="Times New Roman" panose="02020603050405020304" pitchFamily="18" charset="0"/>
              </a:rPr>
              <a:t>22 сәуір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a:t>
            </a:r>
            <a:r>
              <a:rPr lang="" sz="1200" b="1" dirty="0">
                <a:latin typeface="Times New Roman" panose="02020603050405020304" pitchFamily="18" charset="0"/>
                <a:cs typeface="Times New Roman" panose="02020603050405020304" pitchFamily="18" charset="0"/>
              </a:rPr>
              <a:t>2</a:t>
            </a:r>
            <a:r>
              <a:rPr lang="kk-KZ" sz="1200" b="1" dirty="0">
                <a:latin typeface="Times New Roman" panose="02020603050405020304" pitchFamily="18" charset="0"/>
                <a:cs typeface="Times New Roman" panose="02020603050405020304" pitchFamily="18" charset="0"/>
              </a:rPr>
              <a:t>3 </a:t>
            </a:r>
            <a:r>
              <a:rPr lang="ru-RU" sz="1200" b="1" dirty="0" err="1">
                <a:latin typeface="Times New Roman" panose="02020603050405020304" pitchFamily="18" charset="0"/>
                <a:cs typeface="Times New Roman" panose="02020603050405020304" pitchFamily="18" charset="0"/>
              </a:rPr>
              <a:t>сәуір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smtClean="0">
                <a:solidFill>
                  <a:prstClr val="black"/>
                </a:solidFill>
                <a:latin typeface="Times New Roman" pitchFamily="18" charset="0"/>
                <a:cs typeface="Times New Roman" pitchFamily="18" charset="0"/>
              </a:rPr>
              <a:t>Көшпелі </a:t>
            </a:r>
            <a:r>
              <a:rPr lang="kk-KZ" sz="1200" dirty="0">
                <a:solidFill>
                  <a:prstClr val="black"/>
                </a:solidFill>
                <a:latin typeface="Times New Roman" pitchFamily="18" charset="0"/>
                <a:cs typeface="Times New Roman" pitchFamily="18" charset="0"/>
              </a:rPr>
              <a:t>бұлтты, жауын-шашынсыз. Жел </a:t>
            </a:r>
            <a:r>
              <a:rPr lang="kk-KZ" sz="1200" dirty="0" smtClean="0">
                <a:solidFill>
                  <a:prstClr val="black"/>
                </a:solidFill>
                <a:latin typeface="Times New Roman" pitchFamily="18" charset="0"/>
                <a:cs typeface="Times New Roman" pitchFamily="18" charset="0"/>
              </a:rPr>
              <a:t>оңтүстік-шығыстан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3-8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6-8 жылы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3" name="TextBox 13"/>
          <p:cNvSpPr txBox="1"/>
          <p:nvPr/>
        </p:nvSpPr>
        <p:spPr>
          <a:xfrm>
            <a:off x="5038625" y="328970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369473139"/>
              </p:ext>
            </p:extLst>
          </p:nvPr>
        </p:nvGraphicFramePr>
        <p:xfrm>
          <a:off x="5018548" y="4105036"/>
          <a:ext cx="4742988" cy="2079970"/>
        </p:xfrm>
        <a:graphic>
          <a:graphicData uri="http://schemas.openxmlformats.org/drawingml/2006/table">
            <a:tbl>
              <a:tblPr firstRow="1" bandRow="1">
                <a:tableStyleId>{5C22544A-7EE6-4342-B048-85BDC9FD1C3A}</a:tableStyleId>
              </a:tblPr>
              <a:tblGrid>
                <a:gridCol w="1792008">
                  <a:extLst>
                    <a:ext uri="{9D8B030D-6E8A-4147-A177-3AD203B41FA5}">
                      <a16:colId xmlns:a16="http://schemas.microsoft.com/office/drawing/2014/main" val="3583770891"/>
                    </a:ext>
                  </a:extLst>
                </a:gridCol>
                <a:gridCol w="1429718">
                  <a:extLst>
                    <a:ext uri="{9D8B030D-6E8A-4147-A177-3AD203B41FA5}">
                      <a16:colId xmlns:a16="http://schemas.microsoft.com/office/drawing/2014/main" val="1276116030"/>
                    </a:ext>
                  </a:extLst>
                </a:gridCol>
                <a:gridCol w="1521262">
                  <a:extLst>
                    <a:ext uri="{9D8B030D-6E8A-4147-A177-3AD203B41FA5}">
                      <a16:colId xmlns:a16="http://schemas.microsoft.com/office/drawing/2014/main" val="2096923049"/>
                    </a:ext>
                  </a:extLst>
                </a:gridCol>
              </a:tblGrid>
              <a:tr h="616930">
                <a:tc>
                  <a:txBody>
                    <a:bodyPr/>
                    <a:lstStyle/>
                    <a:p>
                      <a:pPr algn="ctr"/>
                      <a:endParaRPr lang="ru-RU" sz="1000" dirty="0">
                        <a:solidFill>
                          <a:schemeClr val="tx1"/>
                        </a:solidFill>
                        <a:latin typeface="Times New Roman" panose="02020603050405020304" pitchFamily="18" charset="0"/>
                        <a:cs typeface="Times New Roman" panose="02020603050405020304" pitchFamily="18" charset="0"/>
                      </a:endParaRPr>
                    </a:p>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ШЖШм.б</a:t>
                      </a:r>
                      <a:r>
                        <a:rPr lang="ru-RU" sz="1000" dirty="0">
                          <a:solidFill>
                            <a:schemeClr val="tx1"/>
                          </a:solidFill>
                          <a:latin typeface="Times New Roman" panose="02020603050405020304" pitchFamily="18" charset="0"/>
                          <a:cs typeface="Times New Roman" panose="02020603050405020304" pitchFamily="18" charset="0"/>
                        </a:rPr>
                        <a:t>.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106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0,066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106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106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280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1,398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106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0,118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106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0,300</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1061">
                <a:tc>
                  <a:txBody>
                    <a:bodyPr/>
                    <a:lstStyle/>
                    <a:p>
                      <a:r>
                        <a:rPr lang="ru-RU" sz="10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0,066</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43300253"/>
                  </a:ext>
                </a:extLst>
              </a:tr>
            </a:tbl>
          </a:graphicData>
        </a:graphic>
      </p:graphicFrame>
      <p:sp>
        <p:nvSpPr>
          <p:cNvPr id="22" name="TextBox 13"/>
          <p:cNvSpPr txBox="1"/>
          <p:nvPr/>
        </p:nvSpPr>
        <p:spPr>
          <a:xfrm>
            <a:off x="5044852" y="2334731"/>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lvl="0"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 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smtClean="0">
                <a:solidFill>
                  <a:srgbClr val="000000"/>
                </a:solidFill>
                <a:latin typeface="Times New Roman" panose="02020603050405020304" pitchFamily="18" charset="0"/>
                <a:cs typeface="Times New Roman" panose="02020603050405020304" pitchFamily="18" charset="0"/>
              </a:rPr>
              <a:t>В. 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7В</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Семипалатинская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37125" y="6236004"/>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81970" y="5867777"/>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Жиембаева Д.А. </a:t>
            </a:r>
            <a:r>
              <a:rPr lang="kk-KZ" altLang="ru-RU" sz="1200" b="1" i="1" dirty="0" smtClean="0">
                <a:solidFill>
                  <a:srgbClr val="000000"/>
                </a:solidFill>
                <a:latin typeface="Times New Roman" panose="02020603050405020304" pitchFamily="18" charset="0"/>
                <a:cs typeface="Times New Roman" panose="02020603050405020304" pitchFamily="18" charset="0"/>
              </a:rPr>
              <a:t>/ Эрнст Л.В.</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630647364"/>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val="20000"/>
                    </a:ext>
                  </a:extLst>
                </a:gridCol>
                <a:gridCol w="3051583">
                  <a:extLst>
                    <a:ext uri="{9D8B030D-6E8A-4147-A177-3AD203B41FA5}">
                      <a16:colId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0,12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66465136"/>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val="20000"/>
                    </a:ext>
                  </a:extLst>
                </a:gridCol>
                <a:gridCol w="2056680">
                  <a:extLst>
                    <a:ext uri="{9D8B030D-6E8A-4147-A177-3AD203B41FA5}">
                      <a16:colId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20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86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ru-RU" sz="800" dirty="0" smtClean="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208-662,</a:t>
                      </a:r>
                      <a:r>
                        <a:rPr lang="kk-KZ" sz="800" baseline="0" dirty="0" smtClean="0">
                          <a:latin typeface="Times New Roman" panose="02020603050405020304" pitchFamily="18" charset="0"/>
                          <a:cs typeface="Times New Roman" panose="02020603050405020304" pitchFamily="18" charset="0"/>
                        </a:rPr>
                        <a:t> 208-664</a:t>
                      </a:r>
                      <a:endParaRPr sz="800" u="none"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u="none"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u="none"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20543</TotalTime>
  <Words>561</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Любовь Владимировна Эрнст</cp:lastModifiedBy>
  <cp:revision>4213</cp:revision>
  <cp:lastPrinted>2021-07-01T03:56:27Z</cp:lastPrinted>
  <dcterms:created xsi:type="dcterms:W3CDTF">2018-03-27T06:03:00Z</dcterms:created>
  <dcterms:modified xsi:type="dcterms:W3CDTF">2026-04-21T06:08:12Z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