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20" d="100"/>
          <a:sy n="120" d="100"/>
        </p:scale>
        <p:origin x="215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84520695"/>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107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a:solidFill>
                            <a:srgbClr val="002060"/>
                          </a:solidFill>
                          <a:latin typeface="Times New Roman" panose="02020603050405020304" pitchFamily="18" charset="0"/>
                          <a:cs typeface="Times New Roman" panose="02020603050405020304" pitchFamily="18" charset="0"/>
                        </a:rPr>
                        <a:t>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сәуір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06998" y="114301"/>
            <a:ext cx="4681538" cy="3600986"/>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kk-KZ" sz="1200" b="1" dirty="0">
                <a:latin typeface="Times New Roman" panose="02020603050405020304" pitchFamily="18" charset="0"/>
                <a:cs typeface="Times New Roman" panose="02020603050405020304" pitchFamily="18" charset="0"/>
              </a:rPr>
              <a:t>18 сәуірге ауа-райы болжамы</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altLang="ru-RU" sz="1200" b="1" dirty="0">
                <a:solidFill>
                  <a:prstClr val="black"/>
                </a:solidFill>
                <a:latin typeface="Times New Roman" panose="02020603050405020304" pitchFamily="18" charset="0"/>
                <a:cs typeface="Times New Roman" panose="02020603050405020304" pitchFamily="18" charset="0"/>
              </a:rPr>
              <a:t>17 сәуір сағ. 20-дан 18 сәуір сағ. 20-ға дейін</a:t>
            </a:r>
          </a:p>
          <a:p>
            <a:pPr algn="ctr"/>
            <a:endParaRPr lang="ru-RU" altLang="ru-RU" sz="1200" b="1" dirty="0">
              <a:solidFill>
                <a:prstClr val="black"/>
              </a:solidFill>
              <a:latin typeface="Times New Roman" panose="02020603050405020304" pitchFamily="18" charset="0"/>
              <a:cs typeface="Times New Roman" panose="02020603050405020304" pitchFamily="18" charset="0"/>
            </a:endParaRPr>
          </a:p>
          <a:p>
            <a:pPr indent="361950" algn="just"/>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жауын-шашынсыз</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a:solidFill>
                  <a:srgbClr val="000000"/>
                </a:solidFill>
                <a:latin typeface="Times New Roman" panose="02020603050405020304" pitchFamily="18" charset="0"/>
              </a:rPr>
              <a:t>Оңтүстік-батыстан</a:t>
            </a:r>
            <a:r>
              <a:rPr lang="kk-KZ" sz="1200" kern="900" dirty="0">
                <a:solidFill>
                  <a:srgbClr val="000000"/>
                </a:solidFill>
                <a:latin typeface="Times New Roman" panose="02020603050405020304" pitchFamily="18" charset="0"/>
                <a:ea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9-14, </a:t>
            </a:r>
            <a:r>
              <a:rPr lang="kk-KZ" sz="1200" kern="900" dirty="0">
                <a:solidFill>
                  <a:srgbClr val="000000"/>
                </a:solidFill>
                <a:latin typeface="Times New Roman" panose="02020603050405020304" pitchFamily="18" charset="0"/>
                <a:ea typeface="Times New Roman" panose="02020603050405020304" pitchFamily="18" charset="0"/>
              </a:rPr>
              <a:t>екпіні 15-20</a:t>
            </a:r>
            <a:r>
              <a:rPr lang="ru-RU" sz="1200" dirty="0">
                <a:solidFill>
                  <a:prstClr val="black"/>
                </a:solidFill>
                <a:latin typeface="Times New Roman" panose="02020603050405020304" pitchFamily="18" charset="0"/>
                <a:cs typeface="Times New Roman" panose="02020603050405020304" pitchFamily="18" charset="0"/>
              </a:rPr>
              <a:t> м/с.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2-4, </a:t>
            </a:r>
            <a:r>
              <a:rPr lang="ru-RU" sz="1200" dirty="0" err="1">
                <a:solidFill>
                  <a:prstClr val="black"/>
                </a:solidFill>
                <a:latin typeface="Times New Roman" panose="02020603050405020304" pitchFamily="18" charset="0"/>
                <a:cs typeface="Times New Roman" panose="02020603050405020304" pitchFamily="18" charset="0"/>
              </a:rPr>
              <a:t>күндіз</a:t>
            </a:r>
            <a:r>
              <a:rPr lang="ru-RU" sz="1200" dirty="0">
                <a:solidFill>
                  <a:prstClr val="black"/>
                </a:solidFill>
                <a:latin typeface="Times New Roman" panose="02020603050405020304" pitchFamily="18" charset="0"/>
                <a:cs typeface="Times New Roman" panose="02020603050405020304" pitchFamily="18" charset="0"/>
              </a:rPr>
              <a:t> 15-17 градус жылы.</a:t>
            </a:r>
          </a:p>
          <a:p>
            <a:endParaRPr lang="ru-RU" sz="1200" dirty="0">
              <a:solidFill>
                <a:prstClr val="black"/>
              </a:solidFill>
              <a:latin typeface="Times New Roman" panose="02020603050405020304" pitchFamily="18" charset="0"/>
              <a:cs typeface="Times New Roman" panose="02020603050405020304" pitchFamily="18" charset="0"/>
            </a:endParaRPr>
          </a:p>
          <a:p>
            <a:pPr algn="ctr"/>
            <a:r>
              <a:rPr lang="ru-RU" sz="1200" b="1" dirty="0">
                <a:solidFill>
                  <a:prstClr val="black"/>
                </a:solidFill>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Түнде 19 сәуірге ауа-райы болжамы</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  18 сәуір сағ. 20-дан 19 сәуір сағ. 08-ге дейін </a:t>
            </a:r>
          </a:p>
          <a:p>
            <a:pPr algn="ctr"/>
            <a:endParaRPr lang="kk-KZ" sz="1200" b="1" dirty="0">
              <a:latin typeface="Times New Roman" panose="02020603050405020304" pitchFamily="18" charset="0"/>
              <a:cs typeface="Times New Roman" panose="02020603050405020304" pitchFamily="18" charset="0"/>
            </a:endParaRPr>
          </a:p>
          <a:p>
            <a:pPr indent="361950" algn="just"/>
            <a:r>
              <a:rPr lang="ru-RU" sz="1200" dirty="0">
                <a:solidFill>
                  <a:prstClr val="black"/>
                </a:solidFill>
                <a:latin typeface="Times New Roman" panose="02020603050405020304" pitchFamily="18" charset="0"/>
                <a:cs typeface="Times New Roman" panose="02020603050405020304" pitchFamily="18" charset="0"/>
              </a:rPr>
              <a:t>Көшпелі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жауын-шашынсыз</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a:solidFill>
                  <a:srgbClr val="000000"/>
                </a:solidFill>
                <a:latin typeface="Times New Roman" panose="02020603050405020304" pitchFamily="18" charset="0"/>
              </a:rPr>
              <a:t>Оңтүстік-батыстан</a:t>
            </a:r>
            <a:r>
              <a:rPr lang="kk-KZ" sz="1200" kern="900" dirty="0">
                <a:solidFill>
                  <a:srgbClr val="000000"/>
                </a:solidFill>
                <a:latin typeface="Times New Roman" panose="02020603050405020304" pitchFamily="18" charset="0"/>
                <a:ea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жел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9-14 м/с.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2-4 </a:t>
            </a:r>
            <a:r>
              <a:rPr lang="ru-RU" sz="1200" dirty="0">
                <a:latin typeface="Times New Roman" panose="02020603050405020304" pitchFamily="18" charset="0"/>
                <a:cs typeface="Times New Roman" panose="02020603050405020304" pitchFamily="18" charset="0"/>
              </a:rPr>
              <a:t>градус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solidFill>
                <a:prstClr val="black"/>
              </a:solidFill>
              <a:latin typeface="Times New Roman" panose="02020603050405020304" pitchFamily="18" charset="0"/>
              <a:cs typeface="Times New Roman" panose="02020603050405020304" pitchFamily="18" charset="0"/>
            </a:endParaRPr>
          </a:p>
          <a:p>
            <a:pPr lvl="0" indent="361950"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kk-KZ" sz="1200" dirty="0">
                <a:solidFill>
                  <a:prstClr val="black"/>
                </a:solidFill>
                <a:latin typeface="Times New Roman" panose="02020603050405020304" pitchFamily="18" charset="0"/>
                <a:cs typeface="Times New Roman" panose="02020603050405020304" pitchFamily="18" charset="0"/>
              </a:rPr>
              <a:t>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indent="17780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болуы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a:p>
            <a:pPr algn="just"/>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52864233"/>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val="3583770891"/>
                    </a:ext>
                  </a:extLst>
                </a:gridCol>
                <a:gridCol w="1447914">
                  <a:extLst>
                    <a:ext uri="{9D8B030D-6E8A-4147-A177-3AD203B41FA5}">
                      <a16:colId xmlns:a16="http://schemas.microsoft.com/office/drawing/2014/main" val="1276116030"/>
                    </a:ext>
                  </a:extLst>
                </a:gridCol>
                <a:gridCol w="1453592">
                  <a:extLst>
                    <a:ext uri="{9D8B030D-6E8A-4147-A177-3AD203B41FA5}">
                      <a16:colId xmlns:a16="http://schemas.microsoft.com/office/drawing/2014/main"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288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0.514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0.909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0.514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a16="http://schemas.microsoft.com/office/drawing/2014/main"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17 сәуір </a:t>
            </a:r>
          </a:p>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extLst>
                    <a:ext uri="{9D8B030D-6E8A-4147-A177-3AD203B41FA5}">
                      <a16:colId xmlns:a16="http://schemas.microsoft.com/office/drawing/2014/main" val="20000"/>
                    </a:ext>
                  </a:extLst>
                </a:gridCol>
                <a:gridCol w="44450">
                  <a:extLst>
                    <a:ext uri="{9D8B030D-6E8A-4147-A177-3AD203B41FA5}">
                      <a16:colId xmlns:a16="http://schemas.microsoft.com/office/drawing/2014/main" val="20001"/>
                    </a:ext>
                  </a:extLst>
                </a:gridCol>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0"/>
                  </a:ext>
                </a:extLst>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1"/>
                  </a:ext>
                </a:extLst>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2"/>
                  </a:ext>
                </a:extLst>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3"/>
                  </a:ext>
                </a:extLst>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val="20000"/>
                      </a:ext>
                    </a:extLst>
                  </a:gridCol>
                  <a:gridCol w="2145506">
                    <a:extLst>
                      <a:ext uri="{9D8B030D-6E8A-4147-A177-3AD203B41FA5}">
                        <a16:colId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en-US"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34</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болжам</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Р. </a:t>
            </a:r>
            <a:r>
              <a:rPr lang="kk-KZ" altLang="ru-RU" sz="1200" b="1" i="1">
                <a:solidFill>
                  <a:srgbClr val="000000"/>
                </a:solidFill>
                <a:latin typeface="Times New Roman" panose="02020603050405020304" pitchFamily="18" charset="0"/>
                <a:cs typeface="Times New Roman" panose="02020603050405020304" pitchFamily="18" charset="0"/>
              </a:rPr>
              <a:t>Маркевич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25236"/>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31156</TotalTime>
  <Words>589</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5668</cp:revision>
  <cp:lastPrinted>2021-07-01T07:38:07Z</cp:lastPrinted>
  <dcterms:created xsi:type="dcterms:W3CDTF">2018-03-27T06:03:00Z</dcterms:created>
  <dcterms:modified xsi:type="dcterms:W3CDTF">2026-04-17T08:16:29Z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