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780489"/>
              </p:ext>
            </p:extLst>
          </p:nvPr>
        </p:nvGraphicFramePr>
        <p:xfrm>
          <a:off x="453579" y="3544275"/>
          <a:ext cx="4019748" cy="2405006"/>
        </p:xfrm>
        <a:graphic>
          <a:graphicData uri="http://schemas.openxmlformats.org/drawingml/2006/table">
            <a:tbl>
              <a:tblPr/>
              <a:tblGrid>
                <a:gridCol w="4019748">
                  <a:extLst>
                    <a:ext uri="{9D8B030D-6E8A-4147-A177-3AD203B41FA5}">
                      <a16:colId xmlns:a16="http://schemas.microsoft.com/office/drawing/2014/main" val="20000"/>
                    </a:ext>
                  </a:extLst>
                </a:gridCol>
              </a:tblGrid>
              <a:tr h="24050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28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наурыз</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28</a:t>
            </a:r>
            <a:r>
              <a:rPr lang="kk-KZ" sz="1100" b="1" kern="1400"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a:t>
            </a:r>
            <a:r>
              <a:rPr lang="ru-RU" altLang="ru-RU" sz="1100" b="1" dirty="0" err="1">
                <a:latin typeface="Times New Roman" panose="02020603050405020304" pitchFamily="18" charset="0"/>
                <a:cs typeface="Times New Roman" panose="02020603050405020304" pitchFamily="18" charset="0"/>
              </a:rPr>
              <a:t>қаласыны</a:t>
            </a:r>
            <a:r>
              <a:rPr lang="kk-KZ" altLang="ru-RU" sz="1100" b="1" dirty="0">
                <a:latin typeface="Times New Roman" panose="02020603050405020304" pitchFamily="18" charset="0"/>
                <a:cs typeface="Times New Roman" panose="02020603050405020304" pitchFamily="18" charset="0"/>
              </a:rPr>
              <a:t>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r>
              <a:rPr lang="ru-RU" altLang="ru-RU" sz="11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5079100"/>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6123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1.225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1.128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0.863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4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65650"/>
            <a:ext cx="4275131" cy="2123658"/>
          </a:xfrm>
          <a:prstGeom prst="rect">
            <a:avLst/>
          </a:prstGeom>
          <a:solidFill>
            <a:schemeClr val="bg1"/>
          </a:solidFill>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ru-RU" sz="1100" b="1" dirty="0">
                <a:latin typeface="Times New Roman" panose="02020603050405020304" pitchFamily="18" charset="0"/>
                <a:cs typeface="Times New Roman" panose="02020603050405020304" pitchFamily="18" charset="0"/>
              </a:rPr>
              <a:t>29 наурыз</a:t>
            </a:r>
            <a:r>
              <a:rPr lang="kk-KZ" sz="1100" b="1" dirty="0">
                <a:latin typeface="Times New Roman" panose="02020603050405020304" pitchFamily="18" charset="0"/>
                <a:cs typeface="Times New Roman" panose="02020603050405020304" pitchFamily="18" charset="0"/>
              </a:rPr>
              <a:t>ға ауа-райы болжамы</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28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a:t>
            </a:r>
            <a:r>
              <a:rPr lang="kk-KZ" sz="1100" b="1" kern="1400" dirty="0">
                <a:latin typeface="Times New Roman" panose="02020603050405020304" pitchFamily="18" charset="0"/>
                <a:cs typeface="Times New Roman" panose="02020603050405020304" pitchFamily="18" charset="0"/>
              </a:rPr>
              <a:t> 29</a:t>
            </a:r>
            <a:r>
              <a:rPr lang="ru-RU" sz="1100" b="1" dirty="0">
                <a:latin typeface="Times New Roman" panose="02020603050405020304" pitchFamily="18" charset="0"/>
                <a:cs typeface="Times New Roman" panose="02020603050405020304" pitchFamily="18" charset="0"/>
              </a:rPr>
              <a:t> 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a:t>
            </a:r>
            <a:r>
              <a:rPr lang="ru-RU" sz="1100" dirty="0">
                <a:latin typeface="Times New Roman" panose="02020603050405020304" pitchFamily="18" charset="0"/>
                <a:cs typeface="Times New Roman" panose="02020603050405020304" pitchFamily="18" charset="0"/>
              </a:rPr>
              <a:t>.</a:t>
            </a:r>
            <a:r>
              <a:rPr lang="kk-KZ" sz="1100" dirty="0">
                <a:latin typeface="Times New Roman" panose="02020603050405020304" pitchFamily="18" charset="0"/>
                <a:cs typeface="Times New Roman" panose="02020603050405020304" pitchFamily="18" charset="0"/>
              </a:rPr>
              <a:t> Жел ауыспалы бағыттан </a:t>
            </a:r>
            <a:r>
              <a:rPr lang="ru-RU" sz="1100" dirty="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2-4 аяз, күндіз 9-11 жылы</a:t>
            </a:r>
            <a:r>
              <a:rPr lang="ru-RU" sz="1100" dirty="0">
                <a:latin typeface="Times New Roman" panose="02020603050405020304" pitchFamily="18" charset="0"/>
                <a:cs typeface="Times New Roman" panose="02020603050405020304" pitchFamily="18" charset="0"/>
              </a:rPr>
              <a:t>.</a:t>
            </a:r>
          </a:p>
          <a:p>
            <a:pPr indent="176213" algn="just"/>
            <a:endParaRPr lang="kk-KZ" sz="1100" dirty="0">
              <a:latin typeface="Times New Roman" panose="02020603050405020304" pitchFamily="18" charset="0"/>
              <a:cs typeface="Times New Roman" panose="02020603050405020304" pitchFamily="18" charset="0"/>
            </a:endParaRPr>
          </a:p>
          <a:p>
            <a:pPr algn="ctr"/>
            <a:r>
              <a:rPr lang="kk-KZ" sz="1100" b="1" dirty="0">
                <a:latin typeface="Times New Roman" panose="02020603050405020304" pitchFamily="18" charset="0"/>
                <a:cs typeface="Times New Roman" panose="02020603050405020304" pitchFamily="18" charset="0"/>
              </a:rPr>
              <a:t>Түнде </a:t>
            </a:r>
            <a:r>
              <a:rPr lang="kk-KZ" sz="1100" b="1" kern="1400" dirty="0">
                <a:latin typeface="Times New Roman" panose="02020603050405020304" pitchFamily="18" charset="0"/>
                <a:cs typeface="Times New Roman" panose="02020603050405020304" pitchFamily="18" charset="0"/>
              </a:rPr>
              <a:t>30 наурыз</a:t>
            </a:r>
            <a:r>
              <a:rPr lang="kk-KZ" sz="1100" b="1" dirty="0">
                <a:latin typeface="Times New Roman" panose="02020603050405020304" pitchFamily="18" charset="0"/>
                <a:cs typeface="Times New Roman" panose="02020603050405020304" pitchFamily="18" charset="0"/>
              </a:rPr>
              <a:t>ға ауа-райы болжамы</a:t>
            </a:r>
          </a:p>
          <a:p>
            <a:pPr algn="ctr"/>
            <a:r>
              <a:rPr lang="ru-RU" sz="1100" b="1" kern="1400" dirty="0">
                <a:latin typeface="Times New Roman" panose="02020603050405020304" pitchFamily="18" charset="0"/>
                <a:cs typeface="Times New Roman" panose="02020603050405020304" pitchFamily="18" charset="0"/>
              </a:rPr>
              <a:t>29 </a:t>
            </a:r>
            <a:r>
              <a:rPr lang="ru-RU" sz="1100" b="1"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20.00-дан 30 </a:t>
            </a:r>
            <a:r>
              <a:rPr lang="kk-KZ" sz="1100" b="1" kern="1400" dirty="0">
                <a:latin typeface="Times New Roman" panose="02020603050405020304" pitchFamily="18" charset="0"/>
                <a:cs typeface="Times New Roman" panose="02020603050405020304" pitchFamily="18" charset="0"/>
              </a:rPr>
              <a:t>наурыз</a:t>
            </a:r>
            <a:r>
              <a:rPr lang="kk-KZ" sz="1100" b="1" dirty="0">
                <a:latin typeface="Times New Roman" panose="02020603050405020304" pitchFamily="18" charset="0"/>
                <a:cs typeface="Times New Roman" panose="02020603050405020304" pitchFamily="18" charset="0"/>
              </a:rPr>
              <a:t> сағ</a:t>
            </a:r>
            <a:r>
              <a:rPr lang="ru-RU" sz="1100" b="1" dirty="0">
                <a:latin typeface="Times New Roman" panose="02020603050405020304" pitchFamily="18" charset="0"/>
                <a:cs typeface="Times New Roman" panose="02020603050405020304" pitchFamily="18" charset="0"/>
              </a:rPr>
              <a:t>. 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Тұман</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Шығыстан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3-8 м/с</a:t>
            </a:r>
            <a:r>
              <a:rPr lang="kk-KZ" sz="1100" dirty="0">
                <a:latin typeface="Times New Roman" panose="02020603050405020304" pitchFamily="18" charset="0"/>
                <a:cs typeface="Times New Roman" panose="02020603050405020304" pitchFamily="18" charset="0"/>
              </a:rPr>
              <a:t>. Ауа температурасы  1-3 аяз.</a:t>
            </a:r>
          </a:p>
          <a:p>
            <a:pPr indent="176213" algn="just"/>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11765" y="2311885"/>
            <a:ext cx="4331777"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err="1">
                <a:solidFill>
                  <a:prstClr val="black"/>
                </a:solidFill>
                <a:latin typeface="Times New Roman" panose="02020603050405020304" pitchFamily="18" charset="0"/>
                <a:cs typeface="Times New Roman" panose="02020603050405020304" pitchFamily="18" charset="0"/>
              </a:rPr>
              <a:t>жиналуына</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schemeClr val="tx1"/>
                </a:solidFill>
                <a:latin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223062" y="2992495"/>
            <a:ext cx="4320480" cy="261610"/>
          </a:xfrm>
          <a:prstGeom prst="rect">
            <a:avLst/>
          </a:prstGeom>
          <a:solidFill>
            <a:srgbClr val="FFFF00"/>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52157</TotalTime>
  <Words>594</Words>
  <Application>Microsoft Office PowerPoint</Application>
  <PresentationFormat>Лист A4 (210x297 мм)</PresentationFormat>
  <Paragraphs>102</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7517</cp:revision>
  <cp:lastPrinted>2025-07-15T07:11:11Z</cp:lastPrinted>
  <dcterms:created xsi:type="dcterms:W3CDTF">2018-03-27T06:03:00Z</dcterms:created>
  <dcterms:modified xsi:type="dcterms:W3CDTF">2026-03-28T06:31:58Z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