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3" d="100"/>
          <a:sy n="103" d="100"/>
        </p:scale>
        <p:origin x="120"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8265187"/>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82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наурыз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5748" y="115886"/>
            <a:ext cx="4894975" cy="3877985"/>
          </a:xfrm>
          <a:prstGeom prst="rect">
            <a:avLst/>
          </a:prstGeom>
        </p:spPr>
        <p:txBody>
          <a:bodyPr wrap="square">
            <a:spAutoFit/>
          </a:bodyPr>
          <a:lstStyle/>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 бойынша </a:t>
            </a:r>
          </a:p>
          <a:p>
            <a:pPr lvl="0" indent="182563" algn="ct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24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 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23 </a:t>
            </a:r>
            <a:r>
              <a:rPr lang="ru-RU" altLang="ru-RU" sz="1200" b="1" dirty="0" err="1">
                <a:latin typeface="Times New Roman" panose="02020603050405020304" pitchFamily="18" charset="0"/>
                <a:cs typeface="Times New Roman" pitchFamily="18" charset="0"/>
              </a:rPr>
              <a:t>наурызды</a:t>
            </a:r>
            <a:r>
              <a:rPr lang="kk-KZ" altLang="ru-RU" sz="1200" b="1" dirty="0">
                <a:latin typeface="Times New Roman" panose="02020603050405020304" pitchFamily="18" charset="0"/>
                <a:cs typeface="Times New Roman" pitchFamily="18" charset="0"/>
              </a:rPr>
              <a:t>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a:t>
            </a:r>
            <a:r>
              <a:rPr lang="kk-KZ" sz="1200">
                <a:solidFill>
                  <a:prstClr val="black"/>
                </a:solidFill>
                <a:latin typeface="Times New Roman" panose="02020603050405020304" pitchFamily="18" charset="0"/>
                <a:cs typeface="Times New Roman" pitchFamily="18" charset="0"/>
              </a:rPr>
              <a:t>Батыстан жел </a:t>
            </a:r>
            <a:r>
              <a:rPr lang="kk-KZ" sz="1200" dirty="0">
                <a:solidFill>
                  <a:prstClr val="black"/>
                </a:solidFill>
                <a:latin typeface="Times New Roman" panose="02020603050405020304" pitchFamily="18" charset="0"/>
                <a:cs typeface="Times New Roman" pitchFamily="18" charset="0"/>
              </a:rPr>
              <a:t>соғады, күші 9-14 м/с. </a:t>
            </a:r>
            <a:r>
              <a:rPr lang="ru-RU" sz="1200" dirty="0">
                <a:solidFill>
                  <a:prstClr val="black"/>
                </a:solidFill>
                <a:latin typeface="Times New Roman" panose="02020603050405020304" pitchFamily="18" charset="0"/>
                <a:cs typeface="Times New Roman" pitchFamily="18" charset="0"/>
              </a:rPr>
              <a:t>А</a:t>
            </a:r>
            <a:r>
              <a:rPr lang="kk-KZ" sz="1200" dirty="0">
                <a:solidFill>
                  <a:prstClr val="black"/>
                </a:solidFill>
                <a:latin typeface="Times New Roman" panose="02020603050405020304" pitchFamily="18" charset="0"/>
                <a:cs typeface="Times New Roman" pitchFamily="18" charset="0"/>
              </a:rPr>
              <a:t>уа температурасы түнде 1-3 аяз, күндіз 5-7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25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наурызға</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24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25 </a:t>
            </a:r>
            <a:r>
              <a:rPr lang="ru-RU" altLang="ru-RU" sz="1200" b="1" dirty="0" err="1">
                <a:latin typeface="Times New Roman" panose="02020603050405020304" pitchFamily="18" charset="0"/>
                <a:cs typeface="Times New Roman" pitchFamily="18" charset="0"/>
              </a:rPr>
              <a:t>наурыздың</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Оңтүстік-батыстан жел соғады, күші 5-10 м/с. Ауа температурасы 1-3 аяз болады.</a:t>
            </a:r>
          </a:p>
          <a:p>
            <a:pPr algn="just">
              <a:spcBef>
                <a:spcPts val="0"/>
              </a:spcBef>
              <a:defRPr/>
            </a:pPr>
            <a:endParaRPr lang="ru-RU" sz="1300" dirty="0">
              <a:solidFill>
                <a:prstClr val="black"/>
              </a:solidFill>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i="1" dirty="0" err="1">
                <a:latin typeface="Times New Roman" pitchFamily="18" charset="0"/>
                <a:cs typeface="Times New Roman" pitchFamily="18" charset="0"/>
              </a:rPr>
              <a:t>Метеорологиялық</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жағдайлар</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қала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атмосферасында</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ластаушы</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заттардың</a:t>
            </a:r>
            <a:r>
              <a:rPr lang="ru-RU" sz="1200" i="1" dirty="0">
                <a:latin typeface="Times New Roman" pitchFamily="18" charset="0"/>
                <a:cs typeface="Times New Roman" pitchFamily="18" charset="0"/>
              </a:rPr>
              <a:t> </a:t>
            </a:r>
            <a:r>
              <a:rPr lang="ru-RU" sz="1200" b="1" i="1" dirty="0" err="1">
                <a:latin typeface="Times New Roman" pitchFamily="18" charset="0"/>
                <a:cs typeface="Times New Roman" pitchFamily="18" charset="0"/>
              </a:rPr>
              <a:t>сейілуіне</a:t>
            </a:r>
            <a:r>
              <a:rPr lang="ru-RU" sz="1200" b="1"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ықпал</a:t>
            </a:r>
            <a:r>
              <a:rPr lang="ru-RU" sz="1200" i="1" dirty="0">
                <a:latin typeface="Times New Roman" pitchFamily="18" charset="0"/>
                <a:cs typeface="Times New Roman" pitchFamily="18" charset="0"/>
              </a:rPr>
              <a:t> </a:t>
            </a:r>
            <a:r>
              <a:rPr lang="ru-RU" sz="1200" i="1" dirty="0" err="1">
                <a:latin typeface="Times New Roman" pitchFamily="18" charset="0"/>
                <a:cs typeface="Times New Roman" pitchFamily="18" charset="0"/>
              </a:rPr>
              <a:t>етеді</a:t>
            </a:r>
            <a:r>
              <a:rPr lang="ru-RU" sz="1200" i="1" dirty="0">
                <a:latin typeface="Times New Roman" pitchFamily="18" charset="0"/>
                <a:cs typeface="Times New Roman" pitchFamily="18" charset="0"/>
              </a:rPr>
              <a:t>.</a:t>
            </a:r>
            <a:endParaRPr lang="kk-KZ" altLang="en-US" sz="1200" i="1" dirty="0">
              <a:solidFill>
                <a:schemeClr val="tx1"/>
              </a:solidFill>
              <a:latin typeface="Times New Roman" pitchFamily="18" charset="0"/>
              <a:cs typeface="Times New Roman" pitchFamily="18" charset="0"/>
              <a:sym typeface="+mn-ea"/>
            </a:endParaRP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i="1" dirty="0">
                <a:solidFill>
                  <a:schemeClr val="tx1"/>
                </a:solidFill>
                <a:latin typeface="Times New Roman" pitchFamily="18" charset="0"/>
                <a:cs typeface="Times New Roman" pitchFamily="18" charset="0"/>
                <a:sym typeface="+mn-ea"/>
              </a:rPr>
              <a:t>төмен </a:t>
            </a:r>
            <a:r>
              <a:rPr lang="kk-KZ" altLang="en-US" sz="1200" i="1"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200" b="1" dirty="0" err="1">
                <a:latin typeface="Times New Roman" panose="02020603050405020304" pitchFamily="18" charset="0"/>
                <a:cs typeface="Times New Roman" panose="02020603050405020304" pitchFamily="18" charset="0"/>
              </a:rPr>
              <a:t>наурызда</a:t>
            </a:r>
            <a:r>
              <a:rPr lang="ru-RU" altLang="ru-RU" sz="1200" b="1" dirty="0">
                <a:latin typeface="Times New Roman" panose="02020603050405020304" pitchFamily="18" charset="0"/>
                <a:cs typeface="Times New Roman" panose="02020603050405020304" pitchFamily="18" charset="0"/>
              </a:rPr>
              <a:t> Көкшетау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1352246690"/>
              </p:ext>
            </p:extLst>
          </p:nvPr>
        </p:nvGraphicFramePr>
        <p:xfrm>
          <a:off x="5071897" y="4293096"/>
          <a:ext cx="4572000" cy="2153072"/>
        </p:xfrm>
        <a:graphic>
          <a:graphicData uri="http://schemas.openxmlformats.org/drawingml/2006/table">
            <a:tbl>
              <a:tblPr firstRow="1" bandRow="1">
                <a:tableStyleId>{5C22544A-7EE6-4342-B048-85BDC9FD1C3A}</a:tableStyleId>
              </a:tblPr>
              <a:tblGrid>
                <a:gridCol w="1743749">
                  <a:extLst>
                    <a:ext uri="{9D8B030D-6E8A-4147-A177-3AD203B41FA5}">
                      <a16:colId xmlns:a16="http://schemas.microsoft.com/office/drawing/2014/main" val="20000"/>
                    </a:ext>
                  </a:extLst>
                </a:gridCol>
                <a:gridCol w="1419138">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33405">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8977">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0.233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5919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0.133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59194">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7975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7975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62786">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Баймуканова Г./Каралаш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21482</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4114</cp:revision>
  <cp:lastPrinted>2021-07-01T07:38:07Z</cp:lastPrinted>
  <dcterms:created xsi:type="dcterms:W3CDTF">2018-03-27T06:03:00Z</dcterms:created>
  <dcterms:modified xsi:type="dcterms:W3CDTF">2026-03-23T06:13:38Z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