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42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3205336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82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74904431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751080">
                  <a:extLst>
                    <a:ext uri="{9D8B030D-6E8A-4147-A177-3AD203B41FA5}">
                      <a16:colId xmlns:a16="http://schemas.microsoft.com/office/drawing/2014/main" xmlns="" val="1276116030"/>
                    </a:ext>
                  </a:extLst>
                </a:gridCol>
                <a:gridCol w="1584176">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48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23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0,114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0,033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0,047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24 </a:t>
            </a:r>
            <a:r>
              <a:rPr lang="kk-KZ" altLang="ru-RU" sz="1100" b="1" dirty="0" smtClean="0">
                <a:latin typeface="Times New Roman" panose="02020603050405020304" pitchFamily="18" charset="0"/>
                <a:cs typeface="Times New Roman" panose="02020603050405020304" pitchFamily="18" charset="0"/>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23 </a:t>
            </a:r>
            <a:r>
              <a:rPr lang="kk-KZ" altLang="ru-RU" sz="1100" b="1" dirty="0" smtClean="0">
                <a:latin typeface="Times New Roman" panose="02020603050405020304" pitchFamily="18" charset="0"/>
                <a:cs typeface="Times New Roman" panose="02020603050405020304" pitchFamily="18" charset="0"/>
              </a:rPr>
              <a:t>наурыз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latin typeface="Times New Roman" panose="02020603050405020304" pitchFamily="18" charset="0"/>
                <a:cs typeface="Times New Roman" panose="02020603050405020304" pitchFamily="18" charset="0"/>
              </a:rPr>
              <a:t>24 </a:t>
            </a:r>
            <a:r>
              <a:rPr lang="ru-RU" altLang="ru-RU" sz="1100" b="1" dirty="0" err="1" smtClean="0">
                <a:latin typeface="Times New Roman" panose="02020603050405020304" pitchFamily="18" charset="0"/>
                <a:cs typeface="Times New Roman" panose="02020603050405020304" pitchFamily="18" charset="0"/>
              </a:rPr>
              <a:t>наурыз</a:t>
            </a:r>
            <a:r>
              <a:rPr lang="ru-RU" altLang="ru-RU" sz="1100" b="1" dirty="0" smtClean="0">
                <a:latin typeface="Times New Roman" panose="02020603050405020304" pitchFamily="18" charset="0"/>
                <a:cs typeface="Times New Roman" panose="02020603050405020304" pitchFamily="18" charset="0"/>
              </a:rPr>
              <a:t> 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just"/>
            <a:r>
              <a:rPr lang="ru-RU" sz="1100" dirty="0" err="1" smtClean="0">
                <a:latin typeface="Times New Roman" panose="02020603050405020304" pitchFamily="18" charset="0"/>
                <a:cs typeface="Times New Roman" panose="02020603050405020304" pitchFamily="18" charset="0"/>
              </a:rPr>
              <a:t>Көшпелі</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бұлтты</a:t>
            </a:r>
            <a:r>
              <a:rPr lang="ru-RU" sz="1100" dirty="0">
                <a:latin typeface="Times New Roman" panose="02020603050405020304" pitchFamily="18" charset="0"/>
                <a:cs typeface="Times New Roman" panose="02020603050405020304" pitchFamily="18" charset="0"/>
              </a:rPr>
              <a:t>, жауын-шашынсыз.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және</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таңертең</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тұман</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Жел</a:t>
            </a:r>
            <a:r>
              <a:rPr lang="ru-RU" sz="1100" dirty="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оң</a:t>
            </a:r>
            <a:r>
              <a:rPr lang="ru-RU" sz="1100" dirty="0" err="1" smtClean="0">
                <a:latin typeface="Times New Roman" panose="02020603050405020304" pitchFamily="18" charset="0"/>
                <a:cs typeface="Times New Roman" panose="02020603050405020304" pitchFamily="18" charset="0"/>
              </a:rPr>
              <a:t>түстік-шығыстан</a:t>
            </a:r>
            <a:r>
              <a:rPr lang="ru-RU" sz="1100" dirty="0" smtClean="0">
                <a:latin typeface="Times New Roman" panose="02020603050405020304" pitchFamily="18" charset="0"/>
                <a:cs typeface="Times New Roman" panose="02020603050405020304" pitchFamily="18" charset="0"/>
              </a:rPr>
              <a:t>, </a:t>
            </a:r>
            <a:r>
              <a:rPr lang="ru-RU" sz="1100" dirty="0" err="1" smtClean="0">
                <a:latin typeface="Times New Roman" panose="02020603050405020304" pitchFamily="18" charset="0"/>
                <a:cs typeface="Times New Roman" panose="02020603050405020304" pitchFamily="18" charset="0"/>
              </a:rPr>
              <a:t>шығыстан</a:t>
            </a:r>
            <a:r>
              <a:rPr lang="ru-RU" sz="1100" dirty="0" smtClean="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соғады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күші</a:t>
            </a:r>
            <a:r>
              <a:rPr lang="ru-RU" sz="1100" dirty="0">
                <a:latin typeface="Times New Roman" panose="02020603050405020304" pitchFamily="18" charset="0"/>
                <a:cs typeface="Times New Roman" panose="02020603050405020304" pitchFamily="18" charset="0"/>
              </a:rPr>
              <a:t> 7-12 м/с. </a:t>
            </a:r>
            <a:r>
              <a:rPr lang="ru-RU" sz="1100" dirty="0" err="1">
                <a:latin typeface="Times New Roman" panose="02020603050405020304" pitchFamily="18" charset="0"/>
                <a:cs typeface="Times New Roman" panose="02020603050405020304" pitchFamily="18" charset="0"/>
              </a:rPr>
              <a:t>Ауа</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температурасы</a:t>
            </a:r>
            <a:r>
              <a:rPr lang="ru-RU" sz="1100" dirty="0">
                <a:latin typeface="Times New Roman" panose="02020603050405020304" pitchFamily="18" charset="0"/>
                <a:cs typeface="Times New Roman" panose="02020603050405020304" pitchFamily="18" charset="0"/>
              </a:rPr>
              <a:t> </a:t>
            </a:r>
            <a:r>
              <a:rPr lang="ru-RU" sz="1100" dirty="0" err="1">
                <a:latin typeface="Times New Roman" panose="02020603050405020304" pitchFamily="18" charset="0"/>
                <a:cs typeface="Times New Roman" panose="02020603050405020304" pitchFamily="18" charset="0"/>
              </a:rPr>
              <a:t>түнде</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1-3, </a:t>
            </a:r>
            <a:r>
              <a:rPr lang="ru-RU" sz="1100" dirty="0" err="1">
                <a:latin typeface="Times New Roman" panose="02020603050405020304" pitchFamily="18" charset="0"/>
                <a:cs typeface="Times New Roman" panose="02020603050405020304" pitchFamily="18" charset="0"/>
              </a:rPr>
              <a:t>күндіз</a:t>
            </a:r>
            <a:r>
              <a:rPr lang="ru-RU" sz="1100" dirty="0">
                <a:latin typeface="Times New Roman" panose="02020603050405020304" pitchFamily="18" charset="0"/>
                <a:cs typeface="Times New Roman" panose="02020603050405020304" pitchFamily="18" charset="0"/>
              </a:rPr>
              <a:t> </a:t>
            </a:r>
            <a:r>
              <a:rPr lang="ru-RU" sz="1100" dirty="0" smtClean="0">
                <a:latin typeface="Times New Roman" panose="02020603050405020304" pitchFamily="18" charset="0"/>
                <a:cs typeface="Times New Roman" panose="02020603050405020304" pitchFamily="18" charset="0"/>
              </a:rPr>
              <a:t>8-10 </a:t>
            </a:r>
            <a:r>
              <a:rPr lang="ru-RU" sz="1100" dirty="0">
                <a:latin typeface="Times New Roman" panose="02020603050405020304" pitchFamily="18" charset="0"/>
                <a:cs typeface="Times New Roman" panose="02020603050405020304" pitchFamily="18" charset="0"/>
              </a:rPr>
              <a:t>градус </a:t>
            </a:r>
            <a:r>
              <a:rPr lang="ru-RU" sz="1100" dirty="0" err="1">
                <a:latin typeface="Times New Roman" panose="02020603050405020304" pitchFamily="18" charset="0"/>
                <a:cs typeface="Times New Roman" panose="02020603050405020304" pitchFamily="18" charset="0"/>
              </a:rPr>
              <a:t>жылы</a:t>
            </a:r>
            <a:r>
              <a:rPr lang="ru-RU" sz="1100" dirty="0" smtClean="0">
                <a:latin typeface="Times New Roman" panose="02020603050405020304" pitchFamily="18" charset="0"/>
                <a:cs typeface="Times New Roman" panose="02020603050405020304" pitchFamily="18" charset="0"/>
              </a:rPr>
              <a:t>.</a:t>
            </a:r>
          </a:p>
          <a:p>
            <a:pPr lvl="0" indent="144000" algn="ctr"/>
            <a:endParaRPr lang="kk-KZ" sz="1100" b="1" dirty="0" smtClean="0">
              <a:solidFill>
                <a:srgbClr val="000000"/>
              </a:solidFill>
              <a:latin typeface="Times New Roman" pitchFamily="18" charset="0"/>
              <a:cs typeface="Times New Roman" pitchFamily="18" charset="0"/>
              <a:sym typeface="+mn-ea"/>
            </a:endParaRPr>
          </a:p>
          <a:p>
            <a:pPr lvl="0" indent="14400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25 </a:t>
            </a:r>
            <a:r>
              <a:rPr lang="kk-KZ" sz="1100" b="1" dirty="0" smtClean="0">
                <a:solidFill>
                  <a:srgbClr val="000000"/>
                </a:solidFill>
                <a:latin typeface="Times New Roman" pitchFamily="18" charset="0"/>
                <a:cs typeface="Times New Roman" pitchFamily="18" charset="0"/>
                <a:sym typeface="+mn-ea"/>
              </a:rPr>
              <a:t>наурызға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endParaRPr lang="ru-RU" alt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24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25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наурыз</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anose="02020603050405020304" pitchFamily="18" charset="0"/>
                <a:cs typeface="Times New Roman" panose="02020603050405020304" pitchFamily="18" charset="0"/>
              </a:rPr>
              <a:t>Б</a:t>
            </a:r>
            <a:r>
              <a:rPr lang="ru-RU" sz="1100" dirty="0" err="1" smtClean="0">
                <a:latin typeface="Times New Roman" panose="02020603050405020304" pitchFamily="18" charset="0"/>
                <a:cs typeface="Times New Roman" panose="02020603050405020304" pitchFamily="18" charset="0"/>
              </a:rPr>
              <a:t>ұлтты</a:t>
            </a:r>
            <a:r>
              <a:rPr lang="kk-KZ" sz="1100" dirty="0" smtClean="0">
                <a:latin typeface="Times New Roman" pitchFamily="18" charset="0"/>
                <a:cs typeface="Times New Roman" pitchFamily="18" charset="0"/>
              </a:rPr>
              <a:t>, жаңбыр. </a:t>
            </a:r>
            <a:r>
              <a:rPr lang="kk-KZ" sz="1100" dirty="0" smtClean="0">
                <a:latin typeface="Times New Roman" pitchFamily="18" charset="0"/>
                <a:cs typeface="Times New Roman" pitchFamily="18" charset="0"/>
              </a:rPr>
              <a:t>Тұман. Жел </a:t>
            </a:r>
            <a:r>
              <a:rPr lang="kk-KZ" sz="1100" dirty="0" smtClean="0">
                <a:latin typeface="Times New Roman" pitchFamily="18" charset="0"/>
                <a:cs typeface="Times New Roman" pitchFamily="18" charset="0"/>
              </a:rPr>
              <a:t>оң</a:t>
            </a:r>
            <a:r>
              <a:rPr lang="kk-KZ" sz="1100" dirty="0" smtClean="0">
                <a:latin typeface="Times New Roman" pitchFamily="18" charset="0"/>
                <a:cs typeface="Times New Roman" pitchFamily="18" charset="0"/>
              </a:rPr>
              <a:t>түстік-шығыстан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a:t>
            </a:r>
            <a:r>
              <a:rPr lang="kk-KZ" sz="1100" dirty="0" smtClean="0">
                <a:latin typeface="Times New Roman" pitchFamily="18" charset="0"/>
                <a:cs typeface="Times New Roman" pitchFamily="18" charset="0"/>
              </a:rPr>
              <a:t>.</a:t>
            </a:r>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24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a:t>
            </a:r>
            <a:r>
              <a:rPr lang="kk-KZ" sz="1100" dirty="0">
                <a:solidFill>
                  <a:srgbClr val="000000"/>
                </a:solidFill>
                <a:latin typeface="Times New Roman" panose="02020603050405020304" pitchFamily="18" charset="0"/>
                <a:cs typeface="Times New Roman" panose="02020603050405020304" pitchFamily="18" charset="0"/>
                <a:sym typeface="+mn-ea"/>
              </a:rPr>
              <a:t>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25 </a:t>
            </a:r>
            <a:r>
              <a:rPr lang="kk-KZ" sz="1100" b="1" dirty="0" smtClean="0">
                <a:solidFill>
                  <a:srgbClr val="000000"/>
                </a:solidFill>
                <a:latin typeface="Times New Roman" panose="02020603050405020304" pitchFamily="18" charset="0"/>
                <a:cs typeface="Times New Roman" panose="02020603050405020304" pitchFamily="18" charset="0"/>
                <a:sym typeface="+mn-ea"/>
              </a:rPr>
              <a:t>наурыз </a:t>
            </a:r>
            <a:r>
              <a:rPr lang="kk-KZ" sz="1100" dirty="0">
                <a:solidFill>
                  <a:srgbClr val="000000"/>
                </a:solidFill>
                <a:latin typeface="Times New Roman" panose="02020603050405020304" pitchFamily="18" charset="0"/>
                <a:cs typeface="Times New Roman" panose="02020603050405020304" pitchFamily="18" charset="0"/>
                <a:sym typeface="+mn-ea"/>
              </a:rPr>
              <a:t>түнде 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40087</TotalTime>
  <Words>571</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7399</cp:revision>
  <cp:lastPrinted>2021-07-01T03:56:27Z</cp:lastPrinted>
  <dcterms:created xsi:type="dcterms:W3CDTF">2018-03-27T06:03:00Z</dcterms:created>
  <dcterms:modified xsi:type="dcterms:W3CDTF">2026-03-23T06:42:28Z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